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72" r:id="rId2"/>
    <p:sldId id="2996" r:id="rId3"/>
    <p:sldId id="3016" r:id="rId4"/>
    <p:sldId id="3018" r:id="rId5"/>
    <p:sldId id="3017" r:id="rId6"/>
    <p:sldId id="3014" r:id="rId7"/>
    <p:sldId id="2999" r:id="rId8"/>
    <p:sldId id="3000" r:id="rId9"/>
    <p:sldId id="3006" r:id="rId10"/>
    <p:sldId id="3008" r:id="rId11"/>
    <p:sldId id="3013" r:id="rId12"/>
    <p:sldId id="3001" r:id="rId13"/>
    <p:sldId id="3009" r:id="rId14"/>
    <p:sldId id="3012" r:id="rId15"/>
    <p:sldId id="3011" r:id="rId16"/>
  </p:sldIdLst>
  <p:sldSz cx="9899650" cy="6858000"/>
  <p:notesSz cx="14357350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רקע" id="{AAD61718-7BDD-42BB-AB44-7826F988F69A}">
          <p14:sldIdLst>
            <p14:sldId id="272"/>
            <p14:sldId id="2996"/>
            <p14:sldId id="3016"/>
            <p14:sldId id="3018"/>
            <p14:sldId id="3017"/>
            <p14:sldId id="3014"/>
            <p14:sldId id="2999"/>
            <p14:sldId id="3000"/>
            <p14:sldId id="3006"/>
            <p14:sldId id="3008"/>
            <p14:sldId id="3013"/>
            <p14:sldId id="3001"/>
            <p14:sldId id="3009"/>
            <p14:sldId id="3012"/>
            <p14:sldId id="30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3753" userDrawn="1">
          <p15:clr>
            <a:srgbClr val="A4A3A4"/>
          </p15:clr>
        </p15:guide>
        <p15:guide id="3" orient="horz" pos="4110" userDrawn="1">
          <p15:clr>
            <a:srgbClr val="A4A3A4"/>
          </p15:clr>
        </p15:guide>
        <p15:guide id="4" pos="5974" userDrawn="1">
          <p15:clr>
            <a:srgbClr val="A4A3A4"/>
          </p15:clr>
        </p15:guide>
        <p15:guide id="5" pos="2030" userDrawn="1">
          <p15:clr>
            <a:srgbClr val="A4A3A4"/>
          </p15:clr>
        </p15:guide>
        <p15:guide id="6" orient="horz" pos="3521" userDrawn="1">
          <p15:clr>
            <a:srgbClr val="A4A3A4"/>
          </p15:clr>
        </p15:guide>
        <p15:guide id="7" orient="horz" pos="3702" userDrawn="1">
          <p15:clr>
            <a:srgbClr val="A4A3A4"/>
          </p15:clr>
        </p15:guide>
        <p15:guide id="8" orient="horz" pos="25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זוהר איזנברג" initials="זא" lastIdx="1" clrIdx="0"/>
  <p:cmAuthor id="2" name="ליאור ציונוב" initials="לצ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02"/>
    <a:srgbClr val="014C94"/>
    <a:srgbClr val="00B0F0"/>
    <a:srgbClr val="48BED3"/>
    <a:srgbClr val="FFFFFF"/>
    <a:srgbClr val="DBEEF4"/>
    <a:srgbClr val="00FFFF"/>
    <a:srgbClr val="2B5B73"/>
    <a:srgbClr val="B1A777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סגנון ערכת נושא 2 - הדגשה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46" autoAdjust="0"/>
    <p:restoredTop sz="94857" autoAdjust="0"/>
  </p:normalViewPr>
  <p:slideViewPr>
    <p:cSldViewPr>
      <p:cViewPr varScale="1">
        <p:scale>
          <a:sx n="109" d="100"/>
          <a:sy n="109" d="100"/>
        </p:scale>
        <p:origin x="1710" y="114"/>
      </p:cViewPr>
      <p:guideLst>
        <p:guide orient="horz" pos="3838"/>
        <p:guide pos="3753"/>
        <p:guide orient="horz" pos="4110"/>
        <p:guide pos="5974"/>
        <p:guide pos="2030"/>
        <p:guide orient="horz" pos="3521"/>
        <p:guide orient="horz" pos="3702"/>
        <p:guide orient="horz" pos="2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8135304" y="1"/>
            <a:ext cx="6222049" cy="498699"/>
          </a:xfrm>
          <a:prstGeom prst="rect">
            <a:avLst/>
          </a:prstGeom>
        </p:spPr>
        <p:txBody>
          <a:bodyPr vert="horz" lIns="132762" tIns="66381" rIns="132762" bIns="66381" rtlCol="1"/>
          <a:lstStyle>
            <a:lvl1pPr algn="r">
              <a:defRPr sz="17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2278" y="1"/>
            <a:ext cx="6222048" cy="498699"/>
          </a:xfrm>
          <a:prstGeom prst="rect">
            <a:avLst/>
          </a:prstGeom>
        </p:spPr>
        <p:txBody>
          <a:bodyPr vert="horz" lIns="132762" tIns="66381" rIns="132762" bIns="66381" rtlCol="1"/>
          <a:lstStyle>
            <a:lvl1pPr algn="l">
              <a:defRPr sz="1700"/>
            </a:lvl1pPr>
          </a:lstStyle>
          <a:p>
            <a:fld id="{5B27394F-4E95-4E97-971C-0324B4D3BEF2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0" y="1243013"/>
            <a:ext cx="48323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1435509" y="4778818"/>
            <a:ext cx="11486334" cy="3909524"/>
          </a:xfrm>
          <a:prstGeom prst="rect">
            <a:avLst/>
          </a:prstGeom>
        </p:spPr>
        <p:txBody>
          <a:bodyPr vert="horz" lIns="132762" tIns="66381" rIns="132762" bIns="66381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8135304" y="9429528"/>
            <a:ext cx="6222049" cy="498699"/>
          </a:xfrm>
          <a:prstGeom prst="rect">
            <a:avLst/>
          </a:prstGeom>
        </p:spPr>
        <p:txBody>
          <a:bodyPr vert="horz" lIns="132762" tIns="66381" rIns="132762" bIns="66381" rtlCol="1" anchor="b"/>
          <a:lstStyle>
            <a:lvl1pPr algn="r">
              <a:defRPr sz="17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2278" y="9429528"/>
            <a:ext cx="6222048" cy="498699"/>
          </a:xfrm>
          <a:prstGeom prst="rect">
            <a:avLst/>
          </a:prstGeom>
        </p:spPr>
        <p:txBody>
          <a:bodyPr vert="horz" lIns="132762" tIns="66381" rIns="132762" bIns="66381" rtlCol="1" anchor="b"/>
          <a:lstStyle>
            <a:lvl1pPr algn="l">
              <a:defRPr sz="1700"/>
            </a:lvl1pPr>
          </a:lstStyle>
          <a:p>
            <a:fld id="{E719433C-9245-404C-AB6A-E2F1E5AC7D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771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42475" y="2130431"/>
            <a:ext cx="8414703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84948" y="3886200"/>
            <a:ext cx="692975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006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355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177246" y="274644"/>
            <a:ext cx="2227421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94982" y="274644"/>
            <a:ext cx="651727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179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751801" y="6356353"/>
            <a:ext cx="2652866" cy="365120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916953" y="6356353"/>
            <a:ext cx="3600318" cy="365120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52035" y="6356353"/>
            <a:ext cx="2652866" cy="365120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64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915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2005" y="4406906"/>
            <a:ext cx="8414703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2005" y="2906713"/>
            <a:ext cx="841470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645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94984" y="1600206"/>
            <a:ext cx="43723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32322" y="1600206"/>
            <a:ext cx="43723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577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4983" y="1535113"/>
            <a:ext cx="437406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6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79" indent="0">
              <a:buNone/>
              <a:defRPr sz="1600" b="1"/>
            </a:lvl8pPr>
            <a:lvl9pPr marL="3657689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94983" y="2174875"/>
            <a:ext cx="437406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28885" y="1535113"/>
            <a:ext cx="43757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6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79" indent="0">
              <a:buNone/>
              <a:defRPr sz="1600" b="1"/>
            </a:lvl8pPr>
            <a:lvl9pPr marL="3657689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28885" y="2174875"/>
            <a:ext cx="43757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34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630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441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4982" y="273050"/>
            <a:ext cx="3256917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70490" y="273056"/>
            <a:ext cx="55341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94982" y="1435103"/>
            <a:ext cx="325691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2" indent="0">
              <a:buNone/>
              <a:defRPr sz="1000"/>
            </a:lvl3pPr>
            <a:lvl4pPr marL="1371633" indent="0">
              <a:buNone/>
              <a:defRPr sz="900"/>
            </a:lvl4pPr>
            <a:lvl5pPr marL="1828846" indent="0">
              <a:buNone/>
              <a:defRPr sz="900"/>
            </a:lvl5pPr>
            <a:lvl6pPr marL="2286056" indent="0">
              <a:buNone/>
              <a:defRPr sz="900"/>
            </a:lvl6pPr>
            <a:lvl7pPr marL="2743268" indent="0">
              <a:buNone/>
              <a:defRPr sz="900"/>
            </a:lvl7pPr>
            <a:lvl8pPr marL="3200479" indent="0">
              <a:buNone/>
              <a:defRPr sz="900"/>
            </a:lvl8pPr>
            <a:lvl9pPr marL="3657689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767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0400" y="4800600"/>
            <a:ext cx="593979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940400" y="612775"/>
            <a:ext cx="593979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2" indent="0">
              <a:buNone/>
              <a:defRPr sz="2400"/>
            </a:lvl3pPr>
            <a:lvl4pPr marL="1371633" indent="0">
              <a:buNone/>
              <a:defRPr sz="2000"/>
            </a:lvl4pPr>
            <a:lvl5pPr marL="1828846" indent="0">
              <a:buNone/>
              <a:defRPr sz="2000"/>
            </a:lvl5pPr>
            <a:lvl6pPr marL="2286056" indent="0">
              <a:buNone/>
              <a:defRPr sz="2000"/>
            </a:lvl6pPr>
            <a:lvl7pPr marL="2743268" indent="0">
              <a:buNone/>
              <a:defRPr sz="2000"/>
            </a:lvl7pPr>
            <a:lvl8pPr marL="3200479" indent="0">
              <a:buNone/>
              <a:defRPr sz="2000"/>
            </a:lvl8pPr>
            <a:lvl9pPr marL="3657689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940400" y="5367338"/>
            <a:ext cx="593979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2" indent="0">
              <a:buNone/>
              <a:defRPr sz="1000"/>
            </a:lvl3pPr>
            <a:lvl4pPr marL="1371633" indent="0">
              <a:buNone/>
              <a:defRPr sz="900"/>
            </a:lvl4pPr>
            <a:lvl5pPr marL="1828846" indent="0">
              <a:buNone/>
              <a:defRPr sz="900"/>
            </a:lvl5pPr>
            <a:lvl6pPr marL="2286056" indent="0">
              <a:buNone/>
              <a:defRPr sz="900"/>
            </a:lvl6pPr>
            <a:lvl7pPr marL="2743268" indent="0">
              <a:buNone/>
              <a:defRPr sz="900"/>
            </a:lvl7pPr>
            <a:lvl8pPr marL="3200479" indent="0">
              <a:buNone/>
              <a:defRPr sz="900"/>
            </a:lvl8pPr>
            <a:lvl9pPr marL="3657689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459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94983" y="274638"/>
            <a:ext cx="8909685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4983" y="1600206"/>
            <a:ext cx="8909685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7094749" y="6356356"/>
            <a:ext cx="2309918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382381" y="6356356"/>
            <a:ext cx="3134889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94983" y="6356356"/>
            <a:ext cx="2309918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E4FA2957-49ED-44B6-8CE5-A7B759771CB5}"/>
              </a:ext>
            </a:extLst>
          </p:cNvPr>
          <p:cNvSpPr/>
          <p:nvPr userDrawn="1"/>
        </p:nvSpPr>
        <p:spPr>
          <a:xfrm>
            <a:off x="0" y="6786033"/>
            <a:ext cx="9899651" cy="71967"/>
          </a:xfrm>
          <a:prstGeom prst="rect">
            <a:avLst/>
          </a:prstGeom>
          <a:gradFill>
            <a:gsLst>
              <a:gs pos="0">
                <a:srgbClr val="00B0F0"/>
              </a:gs>
              <a:gs pos="50000">
                <a:srgbClr val="00B0F0">
                  <a:lumMod val="50000"/>
                  <a:lumOff val="50000"/>
                </a:srgb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0" y="6356351"/>
            <a:ext cx="1229407" cy="215981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לוגו רלוונטי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4386572" y="6356351"/>
            <a:ext cx="1229407" cy="215981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שם</a:t>
            </a:r>
            <a:r>
              <a:rPr lang="he-IL" sz="1100" b="1" baseline="0" dirty="0" smtClean="0">
                <a:latin typeface="Blender" pitchFamily="18" charset="-79"/>
                <a:cs typeface="Blender" pitchFamily="18" charset="-79"/>
              </a:rPr>
              <a:t> הפרויקט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673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22" rtl="1" eaLnBrk="1" latinLnBrk="0" hangingPunct="1"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8" indent="-342908" algn="r" defTabSz="914422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9" indent="-285757" algn="r" defTabSz="914422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7" indent="-228606" algn="r" defTabSz="914422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r" defTabSz="914422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r" defTabSz="914422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2" indent="-228606" algn="r" defTabSz="914422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3" indent="-228606" algn="r" defTabSz="914422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6" algn="r" defTabSz="914422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5" indent="-228606" algn="r" defTabSz="914422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3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6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79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89" algn="r" defTabSz="914422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 txBox="1">
            <a:spLocks/>
          </p:cNvSpPr>
          <p:nvPr/>
        </p:nvSpPr>
        <p:spPr>
          <a:xfrm>
            <a:off x="1245522" y="836713"/>
            <a:ext cx="7461632" cy="227227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z="2923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itchFamily="18" charset="-79"/>
              </a:rPr>
              <a:t>תבנית </a:t>
            </a:r>
            <a:r>
              <a:rPr lang="he-IL" sz="2923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itchFamily="18" charset="-79"/>
              </a:rPr>
              <a:t>להצגת </a:t>
            </a:r>
            <a:r>
              <a:rPr lang="he-IL" sz="2923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itchFamily="18" charset="-79"/>
              </a:rPr>
              <a:t>בדיקת היתכנות </a:t>
            </a:r>
            <a:r>
              <a:rPr lang="he-IL" sz="2923" b="1" dirty="0">
                <a:solidFill>
                  <a:srgbClr val="1F497D"/>
                </a:solidFill>
                <a:latin typeface="Blender" panose="02020003050405020304" pitchFamily="18" charset="-79"/>
                <a:cs typeface="Blender" pitchFamily="18" charset="-79"/>
              </a:rPr>
              <a:t>הנדסית</a:t>
            </a:r>
            <a:endParaRPr lang="he-IL" sz="3032" b="1" dirty="0">
              <a:solidFill>
                <a:srgbClr val="1F497D"/>
              </a:solidFill>
              <a:latin typeface="Blender" panose="02020003050405020304" pitchFamily="18" charset="-79"/>
              <a:cs typeface="Blender" panose="02020003050405020304" pitchFamily="18" charset="-79"/>
            </a:endParaRPr>
          </a:p>
          <a:p>
            <a:pPr>
              <a:defRPr/>
            </a:pPr>
            <a:endParaRPr lang="he-IL" sz="3032" b="1" dirty="0">
              <a:solidFill>
                <a:srgbClr val="1F497D"/>
              </a:solidFill>
              <a:latin typeface="Blender" panose="02020003050405020304" pitchFamily="18" charset="-79"/>
              <a:cs typeface="Blender" panose="02020003050405020304" pitchFamily="18" charset="-79"/>
            </a:endParaRPr>
          </a:p>
          <a:p>
            <a:pPr>
              <a:defRPr/>
            </a:pPr>
            <a:r>
              <a:rPr lang="he-IL" sz="3032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שם פרויקט</a:t>
            </a:r>
            <a:r>
              <a:rPr lang="he-IL" sz="6495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ender" panose="02020003050405020304" pitchFamily="18" charset="-79"/>
                <a:cs typeface="Blender" panose="02020003050405020304" pitchFamily="18" charset="-79"/>
              </a:rPr>
              <a:t> </a:t>
            </a:r>
          </a:p>
        </p:txBody>
      </p:sp>
      <p:sp>
        <p:nvSpPr>
          <p:cNvPr id="10" name="כותרת 1"/>
          <p:cNvSpPr txBox="1">
            <a:spLocks/>
          </p:cNvSpPr>
          <p:nvPr/>
        </p:nvSpPr>
        <p:spPr>
          <a:xfrm>
            <a:off x="3459948" y="3360470"/>
            <a:ext cx="3032783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אבן דרך מס' 5</a:t>
            </a:r>
          </a:p>
        </p:txBody>
      </p:sp>
      <p:sp>
        <p:nvSpPr>
          <p:cNvPr id="11" name="כותרת 1"/>
          <p:cNvSpPr txBox="1">
            <a:spLocks/>
          </p:cNvSpPr>
          <p:nvPr/>
        </p:nvSpPr>
        <p:spPr>
          <a:xfrm>
            <a:off x="3849743" y="4848237"/>
            <a:ext cx="2253197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2400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תאריך:</a:t>
            </a:r>
          </a:p>
        </p:txBody>
      </p:sp>
      <p:sp>
        <p:nvSpPr>
          <p:cNvPr id="12" name="כותרת 1"/>
          <p:cNvSpPr txBox="1">
            <a:spLocks/>
          </p:cNvSpPr>
          <p:nvPr/>
        </p:nvSpPr>
        <p:spPr>
          <a:xfrm>
            <a:off x="1421433" y="4077072"/>
            <a:ext cx="6489572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>
              <a:defRPr/>
            </a:pPr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בניה </a:t>
            </a:r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יזמית - </a:t>
            </a:r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(</a:t>
            </a:r>
            <a:r>
              <a:rPr lang="en-US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Entrepreneur</a:t>
            </a:r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)</a:t>
            </a:r>
            <a:r>
              <a:rPr lang="en-US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EN </a:t>
            </a:r>
            <a:endParaRPr lang="he-IL" sz="3032" dirty="0">
              <a:solidFill>
                <a:srgbClr val="00B0F0"/>
              </a:solidFill>
              <a:effectLst/>
              <a:latin typeface="Blender" panose="02020003050405020304" pitchFamily="18" charset="-79"/>
              <a:cs typeface="Blender" panose="02020003050405020304" pitchFamily="18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45769" y="6381328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888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חלופה </a:t>
            </a:r>
            <a:r>
              <a:rPr lang="en-US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X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</a:t>
            </a:r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- חזיתות/חתכים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1" y="818606"/>
            <a:ext cx="9899650" cy="4986658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חתכים עקרוניים של הפיתוח הסובב, מגרשים שכנים והבדלי טופו' </a:t>
            </a:r>
          </a:p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חתכים עקרוניים של המבנה (כולל קומות מעל/מתחת/לצד)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חזיתות כולל סימון חלונות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מספר קומות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סימון גובה קומה נטו/ברוטו (+סימון רצפת הגנה/</a:t>
            </a:r>
            <a:r>
              <a:rPr lang="he-IL" sz="2000" dirty="0" err="1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פלנום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) וגובה חלונות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97281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חלופות - פרוגרמה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1" y="818606"/>
            <a:ext cx="9899650" cy="1026218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סכמות סימון צבעוני על גבי תכניות להבחנה בין שימושים</a:t>
            </a:r>
          </a:p>
        </p:txBody>
      </p:sp>
    </p:spTree>
    <p:extLst>
      <p:ext uri="{BB962C8B-B14F-4D97-AF65-F5344CB8AC3E}">
        <p14:creationId xmlns:p14="http://schemas.microsoft.com/office/powerpoint/2010/main" val="2803092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חלופות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- השוואה אל מול פרוגרמה עירונית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1" y="818606"/>
            <a:ext cx="9899650" cy="3978546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השוואת שטחים/פונקציות מול הפרוגרמה העירונית המאושרת</a:t>
            </a:r>
          </a:p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עיקרי נטו/ברוטו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סה"כ שטח עיקרי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+ </a:t>
            </a: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שירות על הקרקע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פיתוח על הקרקע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עיקרי/שירות בתת הקרקע + חניות</a:t>
            </a:r>
          </a:p>
        </p:txBody>
      </p:sp>
    </p:spTree>
    <p:extLst>
      <p:ext uri="{BB962C8B-B14F-4D97-AF65-F5344CB8AC3E}">
        <p14:creationId xmlns:p14="http://schemas.microsoft.com/office/powerpoint/2010/main" val="3939265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-5153" y="1187739"/>
            <a:ext cx="9906000" cy="4752528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e-IL" sz="2700" b="1" dirty="0">
              <a:latin typeface="Blender" panose="02020003050405020304" pitchFamily="18" charset="-79"/>
              <a:cs typeface="Blender" pitchFamily="18" charset="-79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020877"/>
              </p:ext>
            </p:extLst>
          </p:nvPr>
        </p:nvGraphicFramePr>
        <p:xfrm>
          <a:off x="413321" y="1349405"/>
          <a:ext cx="9101271" cy="4270218"/>
        </p:xfrm>
        <a:graphic>
          <a:graphicData uri="http://schemas.openxmlformats.org/drawingml/2006/table">
            <a:tbl>
              <a:tblPr rtl="1" firstRow="1" bandRow="1">
                <a:tableStyleId>{69012ECD-51FC-41F1-AA8D-1B2483CD663E}</a:tableStyleId>
              </a:tblPr>
              <a:tblGrid>
                <a:gridCol w="1650539">
                  <a:extLst>
                    <a:ext uri="{9D8B030D-6E8A-4147-A177-3AD203B41FA5}">
                      <a16:colId xmlns:a16="http://schemas.microsoft.com/office/drawing/2014/main" val="3665988678"/>
                    </a:ext>
                  </a:extLst>
                </a:gridCol>
                <a:gridCol w="3725366">
                  <a:extLst>
                    <a:ext uri="{9D8B030D-6E8A-4147-A177-3AD203B41FA5}">
                      <a16:colId xmlns:a16="http://schemas.microsoft.com/office/drawing/2014/main" val="126631904"/>
                    </a:ext>
                  </a:extLst>
                </a:gridCol>
                <a:gridCol w="3725366">
                  <a:extLst>
                    <a:ext uri="{9D8B030D-6E8A-4147-A177-3AD203B41FA5}">
                      <a16:colId xmlns:a16="http://schemas.microsoft.com/office/drawing/2014/main" val="250337614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חלופה א'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חלופה ב'</a:t>
                      </a:r>
                      <a:endParaRPr lang="he-IL" sz="1600" dirty="0"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796790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סכמה עקרונית להבהרת החלופה</a:t>
                      </a:r>
                      <a:r>
                        <a:rPr lang="he-IL" sz="1600" baseline="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</a:t>
                      </a:r>
                      <a:endParaRPr lang="he-IL" sz="16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076801"/>
                  </a:ext>
                </a:extLst>
              </a:tr>
              <a:tr h="726784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סה"כ שטח בנוי לפי השימושים הציבוריים </a:t>
                      </a:r>
                      <a:endParaRPr lang="he-IL" sz="16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08521"/>
                  </a:ext>
                </a:extLst>
              </a:tr>
              <a:tr h="429006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יתרונות </a:t>
                      </a:r>
                      <a:endParaRPr lang="he-IL" sz="16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90462"/>
                  </a:ext>
                </a:extLst>
              </a:tr>
              <a:tr h="429006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חסרונות </a:t>
                      </a:r>
                      <a:endParaRPr lang="he-IL" sz="16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46222"/>
                  </a:ext>
                </a:extLst>
              </a:tr>
              <a:tr h="429006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הערות/דגשים</a:t>
                      </a:r>
                      <a:endParaRPr lang="he-IL" sz="16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83063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02787" y="3725670"/>
            <a:ext cx="4129657" cy="338554"/>
          </a:xfrm>
          <a:prstGeom prst="rect">
            <a:avLst/>
          </a:prstGeom>
          <a:solidFill>
            <a:srgbClr val="00B0F0">
              <a:alpha val="80000"/>
            </a:srgbClr>
          </a:solidFill>
        </p:spPr>
        <p:txBody>
          <a:bodyPr wrap="none" rtlCol="1">
            <a:spAutoFit/>
          </a:bodyPr>
          <a:lstStyle/>
          <a:p>
            <a:r>
              <a:rPr lang="he-IL" sz="1600" dirty="0">
                <a:solidFill>
                  <a:srgbClr val="014C94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יש לציין פערים מהפרוגרמה העירונית המאושרת</a:t>
            </a: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חלופות - טבלת השוואה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224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-5153" y="1187739"/>
            <a:ext cx="9906000" cy="4752528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e-IL" sz="27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227730"/>
            <a:ext cx="9899649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מידע תכנוני להתייחסות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518561"/>
              </p:ext>
            </p:extLst>
          </p:nvPr>
        </p:nvGraphicFramePr>
        <p:xfrm>
          <a:off x="341313" y="620688"/>
          <a:ext cx="9264064" cy="56714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3274">
                  <a:extLst>
                    <a:ext uri="{9D8B030D-6E8A-4147-A177-3AD203B41FA5}">
                      <a16:colId xmlns:a16="http://schemas.microsoft.com/office/drawing/2014/main" val="2408893001"/>
                    </a:ext>
                  </a:extLst>
                </a:gridCol>
                <a:gridCol w="7300790">
                  <a:extLst>
                    <a:ext uri="{9D8B030D-6E8A-4147-A177-3AD203B41FA5}">
                      <a16:colId xmlns:a16="http://schemas.microsoft.com/office/drawing/2014/main" val="1440884888"/>
                    </a:ext>
                  </a:extLst>
                </a:gridCol>
              </a:tblGrid>
              <a:tr h="170983">
                <a:tc>
                  <a:txBody>
                    <a:bodyPr/>
                    <a:lstStyle/>
                    <a:p>
                      <a:pPr marL="180005" marR="0" lvl="0" indent="0" algn="r" defTabSz="91442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אגף תכנון עיר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758865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תנועה וחנייה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449526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איכות הסביבה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28239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אדריכל העיר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445319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לקוח עירוני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52474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נכסים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103840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תכנית עיצוב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778198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פיתוח וטופוגרפיה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30979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הפניות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560276"/>
                  </a:ext>
                </a:extLst>
              </a:tr>
              <a:tr h="260568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פרוגרמה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41943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הפרדה משטחי יזם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141750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מערכות טכניות      </a:t>
                      </a:r>
                      <a:endParaRPr lang="he-IL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242267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לוגיסטיקה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107540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מעליות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146053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אקוסטיקה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776683"/>
                  </a:ext>
                </a:extLst>
              </a:tr>
              <a:tr h="290264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פינוי אשפה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08591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גישה למערכות/שטחים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414925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אישור משרדים ממשלתיים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68528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חשמל </a:t>
                      </a:r>
                      <a:r>
                        <a:rPr lang="he-IL" sz="1000" b="1" dirty="0" err="1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ותיקשוב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4376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מיגון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64685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בטיחות ומילוט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90111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שלביות ואסטרטגיה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04558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היבטים משפטיים</a:t>
                      </a: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255370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 rot="19130830">
            <a:off x="3776269" y="3244335"/>
            <a:ext cx="234711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he-IL" dirty="0"/>
              <a:t>מילוי ע"י אגף מבני ציבור</a:t>
            </a:r>
          </a:p>
        </p:txBody>
      </p:sp>
    </p:spTree>
    <p:extLst>
      <p:ext uri="{BB962C8B-B14F-4D97-AF65-F5344CB8AC3E}">
        <p14:creationId xmlns:p14="http://schemas.microsoft.com/office/powerpoint/2010/main" val="396342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-5153" y="1187739"/>
            <a:ext cx="9906000" cy="4752528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e-IL" sz="27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9" name="כותרת 1"/>
          <p:cNvSpPr>
            <a:spLocks noGrp="1"/>
          </p:cNvSpPr>
          <p:nvPr>
            <p:ph type="ctrTitle"/>
          </p:nvPr>
        </p:nvSpPr>
        <p:spPr>
          <a:xfrm>
            <a:off x="-23836" y="2276873"/>
            <a:ext cx="9906000" cy="1513383"/>
          </a:xfrm>
        </p:spPr>
        <p:txBody>
          <a:bodyPr>
            <a:normAutofit/>
          </a:bodyPr>
          <a:lstStyle/>
          <a:p>
            <a:r>
              <a:rPr lang="he-IL" sz="27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תודה!</a:t>
            </a:r>
            <a:endParaRPr lang="he-IL" sz="27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424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הקדמה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174" y="856367"/>
            <a:ext cx="9899650" cy="43960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endParaRPr lang="he-IL" dirty="0" smtClean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שלב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בדיקת ההיתכנות יחל לאחר קביעת השימוש הציבורי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ולאחר שנציג אדריכל העיר אישר פריסה עקרונית של הבינוי בתכנית.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בשלב זה תערך בדיקת היתכנות הנדסית שתכלול דיוק הפרוגרמה, התאמה לסטנדרט העירוני, בחינת זיקות בין פונקציות וטיוב התכנון, וכן התייחסות להיבטים הנדסיים - תכנוניים כגון בטיחות אש, נגישות, פיקוד העורף </a:t>
            </a:r>
            <a:r>
              <a:rPr lang="he-IL" dirty="0" err="1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וכיוצ"ב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,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 לפי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רשימת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התיוג (המופיעה באתר)</a:t>
            </a:r>
            <a:endParaRPr lang="he-IL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בשלב זה ירוכזו גם חוות דעת של גורמי עירייה רלוונטיים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. </a:t>
            </a:r>
          </a:p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כמו כן יש לשלב את היזם ויועציו כחלק מאבן דרך זו, ולצרף חוות דעת כתובות מטעם יועצי היזם לצורך וידוא היתכנות הנדסית.</a:t>
            </a:r>
            <a:endParaRPr lang="he-IL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בסוף שלב זה,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תתבצע העברת מקל לצוות הליווי והבקרה לצורך התנעת התכנון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. </a:t>
            </a:r>
            <a:endParaRPr lang="en-US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9234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/>
          <p:cNvSpPr txBox="1">
            <a:spLocks/>
          </p:cNvSpPr>
          <p:nvPr/>
        </p:nvSpPr>
        <p:spPr>
          <a:xfrm>
            <a:off x="975871" y="229782"/>
            <a:ext cx="792088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תהליך גנרי לניהול פרויקט יזמי </a:t>
            </a:r>
            <a:r>
              <a:rPr lang="en-US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EN</a:t>
            </a:r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– אבני דרך ושערים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grpSp>
        <p:nvGrpSpPr>
          <p:cNvPr id="3" name="קבוצה 2"/>
          <p:cNvGrpSpPr/>
          <p:nvPr/>
        </p:nvGrpSpPr>
        <p:grpSpPr>
          <a:xfrm>
            <a:off x="3365650" y="564703"/>
            <a:ext cx="3599176" cy="6176667"/>
            <a:chOff x="3365650" y="564703"/>
            <a:chExt cx="3599176" cy="6176667"/>
          </a:xfrm>
        </p:grpSpPr>
        <p:grpSp>
          <p:nvGrpSpPr>
            <p:cNvPr id="25" name="קבוצה 24"/>
            <p:cNvGrpSpPr/>
            <p:nvPr/>
          </p:nvGrpSpPr>
          <p:grpSpPr>
            <a:xfrm>
              <a:off x="6658942" y="2952937"/>
              <a:ext cx="305884" cy="398032"/>
              <a:chOff x="6345086" y="2673603"/>
              <a:chExt cx="305884" cy="398032"/>
            </a:xfrm>
          </p:grpSpPr>
          <p:sp>
            <p:nvSpPr>
              <p:cNvPr id="26" name="אליפסה 25"/>
              <p:cNvSpPr/>
              <p:nvPr/>
            </p:nvSpPr>
            <p:spPr>
              <a:xfrm>
                <a:off x="6345086" y="2745611"/>
                <a:ext cx="299355" cy="286723"/>
              </a:xfrm>
              <a:prstGeom prst="ellipse">
                <a:avLst/>
              </a:prstGeom>
              <a:solidFill>
                <a:srgbClr val="FFC000">
                  <a:alpha val="58824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>
                  <a:defRPr/>
                </a:pPr>
                <a:endParaRPr lang="he-IL" sz="1949">
                  <a:solidFill>
                    <a:prstClr val="white"/>
                  </a:solidFill>
                  <a:latin typeface="Calibri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417094" y="2673603"/>
                <a:ext cx="233876" cy="3980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>
                  <a:defRPr/>
                </a:pPr>
                <a:r>
                  <a:rPr lang="he-IL" sz="1949" dirty="0">
                    <a:solidFill>
                      <a:prstClr val="black"/>
                    </a:solidFill>
                    <a:latin typeface="Blender" panose="02020003050405020304" pitchFamily="18" charset="-79"/>
                    <a:cs typeface="Blender" panose="02020003050405020304" pitchFamily="18" charset="-79"/>
                  </a:rPr>
                  <a:t>5</a:t>
                </a:r>
              </a:p>
            </p:txBody>
          </p:sp>
        </p:grpSp>
        <p:pic>
          <p:nvPicPr>
            <p:cNvPr id="8" name="תמונה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5400000">
              <a:off x="1983101" y="1947252"/>
              <a:ext cx="6176667" cy="3411570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 rot="16200000">
              <a:off x="4773772" y="1952385"/>
              <a:ext cx="522900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ייזום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748927" y="3830259"/>
              <a:ext cx="572593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תכנון</a:t>
              </a:r>
              <a:endParaRPr lang="he-IL" sz="14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4732895" y="5216715"/>
              <a:ext cx="604654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ביצוע</a:t>
              </a:r>
              <a:endParaRPr lang="he-IL" sz="14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4749733" y="6081871"/>
              <a:ext cx="57099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ctr"/>
              <a:r>
                <a:rPr lang="he-IL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בדק</a:t>
              </a:r>
              <a:r>
                <a:rPr lang="en-US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/>
              </a:r>
              <a:br>
                <a:rPr lang="en-US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</a:br>
              <a:r>
                <a:rPr lang="he-IL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 ואחזקה</a:t>
              </a:r>
              <a:endParaRPr lang="he-IL" sz="9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888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תמונה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859" y="1811695"/>
            <a:ext cx="2451804" cy="3960982"/>
          </a:xfrm>
          <a:prstGeom prst="rect">
            <a:avLst/>
          </a:prstGeom>
        </p:spPr>
      </p:pic>
      <p:sp>
        <p:nvSpPr>
          <p:cNvPr id="108" name="מלבן 107"/>
          <p:cNvSpPr/>
          <p:nvPr/>
        </p:nvSpPr>
        <p:spPr>
          <a:xfrm>
            <a:off x="6781537" y="1839039"/>
            <a:ext cx="1742260" cy="1371314"/>
          </a:xfrm>
          <a:prstGeom prst="rect">
            <a:avLst/>
          </a:prstGeom>
          <a:solidFill>
            <a:srgbClr val="FFFFFF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61"/>
          </a:p>
        </p:txBody>
      </p:sp>
      <p:sp>
        <p:nvSpPr>
          <p:cNvPr id="111" name="כותרת 1"/>
          <p:cNvSpPr txBox="1">
            <a:spLocks/>
          </p:cNvSpPr>
          <p:nvPr/>
        </p:nvSpPr>
        <p:spPr>
          <a:xfrm>
            <a:off x="2193996" y="229781"/>
            <a:ext cx="5756947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בעלי תפקידים </a:t>
            </a:r>
            <a:r>
              <a:rPr lang="he-IL" sz="2399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-</a:t>
            </a:r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</a:t>
            </a:r>
            <a:r>
              <a:rPr lang="he-IL" sz="2399" b="1" dirty="0" err="1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פרויקטי</a:t>
            </a:r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יזם</a:t>
            </a:r>
            <a:endParaRPr lang="he-IL" sz="2399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2809401" y="671583"/>
            <a:ext cx="4368504" cy="317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461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מקביעת השימוש ועד היתכנות הנדסית -  </a:t>
            </a:r>
            <a:r>
              <a:rPr lang="he-IL" sz="1461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אבן דרך </a:t>
            </a:r>
            <a:r>
              <a:rPr lang="he-IL" sz="1461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4-5</a:t>
            </a:r>
            <a:r>
              <a:rPr lang="he-IL" sz="1461" b="1" dirty="0" smtClean="0">
                <a:solidFill>
                  <a:srgbClr val="1F497D"/>
                </a:solidFill>
              </a:rPr>
              <a:t> </a:t>
            </a:r>
            <a:endParaRPr lang="he-IL" sz="1461" b="1" dirty="0">
              <a:solidFill>
                <a:srgbClr val="1F497D"/>
              </a:solidFill>
            </a:endParaRPr>
          </a:p>
        </p:txBody>
      </p:sp>
      <p:sp>
        <p:nvSpPr>
          <p:cNvPr id="109" name="אליפסה 108"/>
          <p:cNvSpPr/>
          <p:nvPr/>
        </p:nvSpPr>
        <p:spPr>
          <a:xfrm>
            <a:off x="4008655" y="3293100"/>
            <a:ext cx="881688" cy="872945"/>
          </a:xfrm>
          <a:prstGeom prst="ellipse">
            <a:avLst/>
          </a:prstGeom>
          <a:solidFill>
            <a:srgbClr val="023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24" dirty="0"/>
              <a:t>יזם</a:t>
            </a:r>
          </a:p>
        </p:txBody>
      </p:sp>
      <p:sp>
        <p:nvSpPr>
          <p:cNvPr id="112" name="אליפסה 111"/>
          <p:cNvSpPr/>
          <p:nvPr/>
        </p:nvSpPr>
        <p:spPr>
          <a:xfrm>
            <a:off x="2735486" y="2065614"/>
            <a:ext cx="881688" cy="872945"/>
          </a:xfrm>
          <a:prstGeom prst="ellipse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055" b="1" dirty="0"/>
              <a:t>ממונה עירוני – </a:t>
            </a:r>
            <a:r>
              <a:rPr lang="he-IL" sz="1055" dirty="0"/>
              <a:t>סמנכ"ל תכנון</a:t>
            </a:r>
          </a:p>
        </p:txBody>
      </p:sp>
      <p:sp>
        <p:nvSpPr>
          <p:cNvPr id="113" name="אליפסה 112"/>
          <p:cNvSpPr/>
          <p:nvPr/>
        </p:nvSpPr>
        <p:spPr>
          <a:xfrm>
            <a:off x="2735486" y="3310411"/>
            <a:ext cx="881688" cy="872945"/>
          </a:xfrm>
          <a:prstGeom prst="ellipse">
            <a:avLst/>
          </a:prstGeom>
          <a:solidFill>
            <a:srgbClr val="2FA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אגף מבני ציבור</a:t>
            </a:r>
          </a:p>
        </p:txBody>
      </p:sp>
      <p:grpSp>
        <p:nvGrpSpPr>
          <p:cNvPr id="114" name="קבוצה 113"/>
          <p:cNvGrpSpPr/>
          <p:nvPr/>
        </p:nvGrpSpPr>
        <p:grpSpPr>
          <a:xfrm>
            <a:off x="4021924" y="2056891"/>
            <a:ext cx="881688" cy="917333"/>
            <a:chOff x="2009351" y="2124827"/>
            <a:chExt cx="1085850" cy="1129750"/>
          </a:xfrm>
        </p:grpSpPr>
        <p:sp>
          <p:nvSpPr>
            <p:cNvPr id="115" name="אליפסה 114"/>
            <p:cNvSpPr/>
            <p:nvPr/>
          </p:nvSpPr>
          <p:spPr>
            <a:xfrm>
              <a:off x="2009351" y="2130457"/>
              <a:ext cx="1085850" cy="1075082"/>
            </a:xfrm>
            <a:prstGeom prst="ellipse">
              <a:avLst/>
            </a:prstGeom>
            <a:solidFill>
              <a:srgbClr val="8082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136" dirty="0"/>
            </a:p>
          </p:txBody>
        </p:sp>
        <p:sp>
          <p:nvSpPr>
            <p:cNvPr id="116" name="מלבן 115"/>
            <p:cNvSpPr/>
            <p:nvPr/>
          </p:nvSpPr>
          <p:spPr>
            <a:xfrm>
              <a:off x="2102294" y="2124827"/>
              <a:ext cx="882135" cy="11297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e-IL" sz="1055" b="1" dirty="0">
                  <a:solidFill>
                    <a:schemeClr val="bg1"/>
                  </a:solidFill>
                </a:rPr>
                <a:t>מנהל פרויקט עירוני- </a:t>
              </a:r>
              <a:r>
                <a:rPr lang="he-IL" sz="1055" dirty="0">
                  <a:solidFill>
                    <a:schemeClr val="bg1"/>
                  </a:solidFill>
                </a:rPr>
                <a:t>אגף הנכסים</a:t>
              </a:r>
            </a:p>
          </p:txBody>
        </p:sp>
      </p:grpSp>
      <p:cxnSp>
        <p:nvCxnSpPr>
          <p:cNvPr id="117" name="מחבר חץ ישר 116"/>
          <p:cNvCxnSpPr/>
          <p:nvPr/>
        </p:nvCxnSpPr>
        <p:spPr>
          <a:xfrm flipH="1">
            <a:off x="4453064" y="2959222"/>
            <a:ext cx="2469" cy="2511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מחבר חץ ישר 117"/>
          <p:cNvCxnSpPr/>
          <p:nvPr/>
        </p:nvCxnSpPr>
        <p:spPr>
          <a:xfrm flipV="1">
            <a:off x="3687671" y="3711207"/>
            <a:ext cx="320984" cy="331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מחבר חץ ישר 118"/>
          <p:cNvCxnSpPr/>
          <p:nvPr/>
        </p:nvCxnSpPr>
        <p:spPr>
          <a:xfrm flipV="1">
            <a:off x="1040237" y="3826932"/>
            <a:ext cx="147946" cy="59484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אליפסה 119"/>
          <p:cNvSpPr/>
          <p:nvPr/>
        </p:nvSpPr>
        <p:spPr>
          <a:xfrm>
            <a:off x="4008655" y="4491105"/>
            <a:ext cx="894957" cy="872945"/>
          </a:xfrm>
          <a:prstGeom prst="ellipse">
            <a:avLst/>
          </a:prstGeom>
          <a:solidFill>
            <a:srgbClr val="176E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גורמים עירוניים</a:t>
            </a:r>
          </a:p>
        </p:txBody>
      </p:sp>
      <p:sp>
        <p:nvSpPr>
          <p:cNvPr id="121" name="אליפסה 120"/>
          <p:cNvSpPr/>
          <p:nvPr/>
        </p:nvSpPr>
        <p:spPr>
          <a:xfrm>
            <a:off x="5182304" y="3293100"/>
            <a:ext cx="937816" cy="872945"/>
          </a:xfrm>
          <a:prstGeom prst="ellipse">
            <a:avLst/>
          </a:prstGeom>
          <a:solidFill>
            <a:srgbClr val="045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גורמים חוץ עירוניים</a:t>
            </a:r>
          </a:p>
        </p:txBody>
      </p:sp>
      <p:cxnSp>
        <p:nvCxnSpPr>
          <p:cNvPr id="122" name="מחבר חץ ישר 121"/>
          <p:cNvCxnSpPr/>
          <p:nvPr/>
        </p:nvCxnSpPr>
        <p:spPr>
          <a:xfrm flipH="1">
            <a:off x="4971872" y="3712994"/>
            <a:ext cx="201197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קבוצה 122"/>
          <p:cNvGrpSpPr/>
          <p:nvPr/>
        </p:nvGrpSpPr>
        <p:grpSpPr>
          <a:xfrm>
            <a:off x="390840" y="3037583"/>
            <a:ext cx="661056" cy="584626"/>
            <a:chOff x="3452905" y="3914331"/>
            <a:chExt cx="1233319" cy="1075082"/>
          </a:xfrm>
          <a:solidFill>
            <a:srgbClr val="F4CD6C">
              <a:alpha val="30000"/>
            </a:srgbClr>
          </a:solidFill>
        </p:grpSpPr>
        <p:sp>
          <p:nvSpPr>
            <p:cNvPr id="124" name="אליפסה 123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25" name="מלבן 124"/>
            <p:cNvSpPr/>
            <p:nvPr/>
          </p:nvSpPr>
          <p:spPr>
            <a:xfrm>
              <a:off x="3452905" y="4156478"/>
              <a:ext cx="1233319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בטיחות המשתמש</a:t>
              </a:r>
            </a:p>
          </p:txBody>
        </p:sp>
      </p:grpSp>
      <p:cxnSp>
        <p:nvCxnSpPr>
          <p:cNvPr id="126" name="מחבר חץ ישר 125"/>
          <p:cNvCxnSpPr/>
          <p:nvPr/>
        </p:nvCxnSpPr>
        <p:spPr>
          <a:xfrm flipV="1">
            <a:off x="3604579" y="2988498"/>
            <a:ext cx="457331" cy="432761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מחבר חץ ישר 126"/>
          <p:cNvCxnSpPr/>
          <p:nvPr/>
        </p:nvCxnSpPr>
        <p:spPr>
          <a:xfrm flipH="1">
            <a:off x="3165618" y="3007534"/>
            <a:ext cx="4859" cy="277450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מחבר חץ ישר 127"/>
          <p:cNvCxnSpPr/>
          <p:nvPr/>
        </p:nvCxnSpPr>
        <p:spPr>
          <a:xfrm>
            <a:off x="3687671" y="2576385"/>
            <a:ext cx="266176" cy="1021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מחבר חץ ישר 128"/>
          <p:cNvCxnSpPr/>
          <p:nvPr/>
        </p:nvCxnSpPr>
        <p:spPr>
          <a:xfrm flipV="1">
            <a:off x="4453064" y="4209787"/>
            <a:ext cx="3380" cy="2358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מחבר חץ ישר 129"/>
          <p:cNvCxnSpPr/>
          <p:nvPr/>
        </p:nvCxnSpPr>
        <p:spPr>
          <a:xfrm flipH="1" flipV="1">
            <a:off x="3569539" y="4101883"/>
            <a:ext cx="444476" cy="466096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קבוצה 130"/>
          <p:cNvGrpSpPr/>
          <p:nvPr/>
        </p:nvGrpSpPr>
        <p:grpSpPr>
          <a:xfrm>
            <a:off x="458941" y="3676568"/>
            <a:ext cx="584626" cy="584626"/>
            <a:chOff x="3542722" y="3914331"/>
            <a:chExt cx="1090723" cy="1075082"/>
          </a:xfrm>
          <a:solidFill>
            <a:srgbClr val="F4CD6C">
              <a:alpha val="30000"/>
            </a:srgbClr>
          </a:solidFill>
        </p:grpSpPr>
        <p:sp>
          <p:nvSpPr>
            <p:cNvPr id="132" name="אליפסה 131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33" name="מלבן 132"/>
            <p:cNvSpPr/>
            <p:nvPr/>
          </p:nvSpPr>
          <p:spPr>
            <a:xfrm>
              <a:off x="3555117" y="4105926"/>
              <a:ext cx="1078328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הנהלת המינהל</a:t>
              </a:r>
            </a:p>
          </p:txBody>
        </p:sp>
      </p:grpSp>
      <p:grpSp>
        <p:nvGrpSpPr>
          <p:cNvPr id="134" name="קבוצה 133"/>
          <p:cNvGrpSpPr/>
          <p:nvPr/>
        </p:nvGrpSpPr>
        <p:grpSpPr>
          <a:xfrm>
            <a:off x="966688" y="4169671"/>
            <a:ext cx="584626" cy="584626"/>
            <a:chOff x="3542722" y="3868519"/>
            <a:chExt cx="1085850" cy="1075082"/>
          </a:xfrm>
          <a:solidFill>
            <a:srgbClr val="F4CD6C">
              <a:alpha val="30000"/>
            </a:srgbClr>
          </a:solidFill>
        </p:grpSpPr>
        <p:sp>
          <p:nvSpPr>
            <p:cNvPr id="135" name="אליפסה 134"/>
            <p:cNvSpPr/>
            <p:nvPr/>
          </p:nvSpPr>
          <p:spPr>
            <a:xfrm>
              <a:off x="3542722" y="3868519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36" name="מלבן 135"/>
            <p:cNvSpPr/>
            <p:nvPr/>
          </p:nvSpPr>
          <p:spPr>
            <a:xfrm>
              <a:off x="3619138" y="4083439"/>
              <a:ext cx="933021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גורם מתחזק</a:t>
              </a:r>
            </a:p>
          </p:txBody>
        </p:sp>
      </p:grpSp>
      <p:grpSp>
        <p:nvGrpSpPr>
          <p:cNvPr id="137" name="קבוצה 136"/>
          <p:cNvGrpSpPr/>
          <p:nvPr/>
        </p:nvGrpSpPr>
        <p:grpSpPr>
          <a:xfrm>
            <a:off x="1601796" y="2576385"/>
            <a:ext cx="660194" cy="584626"/>
            <a:chOff x="3401734" y="3851598"/>
            <a:chExt cx="1231711" cy="1075082"/>
          </a:xfrm>
          <a:solidFill>
            <a:srgbClr val="F4CD6C">
              <a:alpha val="30000"/>
            </a:srgbClr>
          </a:solidFill>
        </p:grpSpPr>
        <p:sp>
          <p:nvSpPr>
            <p:cNvPr id="138" name="אליפסה 137"/>
            <p:cNvSpPr/>
            <p:nvPr/>
          </p:nvSpPr>
          <p:spPr>
            <a:xfrm>
              <a:off x="3478812" y="3851598"/>
              <a:ext cx="1085849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39" name="מלבן 138"/>
            <p:cNvSpPr/>
            <p:nvPr/>
          </p:nvSpPr>
          <p:spPr>
            <a:xfrm>
              <a:off x="3401734" y="3985893"/>
              <a:ext cx="1231711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פרוגרמות </a:t>
              </a:r>
              <a:r>
                <a:rPr lang="he-IL" sz="812" dirty="0" err="1"/>
                <a:t>ואיפיון</a:t>
              </a:r>
              <a:endParaRPr lang="he-IL" sz="812" dirty="0"/>
            </a:p>
          </p:txBody>
        </p:sp>
      </p:grpSp>
      <p:grpSp>
        <p:nvGrpSpPr>
          <p:cNvPr id="140" name="קבוצה 139"/>
          <p:cNvGrpSpPr/>
          <p:nvPr/>
        </p:nvGrpSpPr>
        <p:grpSpPr>
          <a:xfrm>
            <a:off x="1000536" y="2625729"/>
            <a:ext cx="584626" cy="604362"/>
            <a:chOff x="3542722" y="3914331"/>
            <a:chExt cx="1085850" cy="1111378"/>
          </a:xfrm>
          <a:solidFill>
            <a:srgbClr val="F4CD6C">
              <a:alpha val="30000"/>
            </a:srgbClr>
          </a:solidFill>
        </p:grpSpPr>
        <p:sp>
          <p:nvSpPr>
            <p:cNvPr id="141" name="אליפסה 140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42" name="מלבן 141"/>
            <p:cNvSpPr/>
            <p:nvPr/>
          </p:nvSpPr>
          <p:spPr>
            <a:xfrm>
              <a:off x="3556268" y="3920725"/>
              <a:ext cx="993204" cy="11049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רכזות גיל/ מנהלי מרחבים</a:t>
              </a:r>
            </a:p>
          </p:txBody>
        </p:sp>
      </p:grpSp>
      <p:grpSp>
        <p:nvGrpSpPr>
          <p:cNvPr id="143" name="קבוצה 142"/>
          <p:cNvGrpSpPr/>
          <p:nvPr/>
        </p:nvGrpSpPr>
        <p:grpSpPr>
          <a:xfrm>
            <a:off x="1782219" y="4142488"/>
            <a:ext cx="592537" cy="584626"/>
            <a:chOff x="3528025" y="3914331"/>
            <a:chExt cx="1100545" cy="1075082"/>
          </a:xfrm>
          <a:solidFill>
            <a:srgbClr val="F4CD6C">
              <a:alpha val="30000"/>
            </a:srgbClr>
          </a:solidFill>
        </p:grpSpPr>
        <p:sp>
          <p:nvSpPr>
            <p:cNvPr id="144" name="אליפסה 143"/>
            <p:cNvSpPr/>
            <p:nvPr/>
          </p:nvSpPr>
          <p:spPr>
            <a:xfrm>
              <a:off x="3542720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45" name="מלבן 144"/>
            <p:cNvSpPr/>
            <p:nvPr/>
          </p:nvSpPr>
          <p:spPr>
            <a:xfrm>
              <a:off x="3528025" y="4018057"/>
              <a:ext cx="1035634" cy="8718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לקוח קצה/  משתמש</a:t>
              </a:r>
            </a:p>
          </p:txBody>
        </p:sp>
      </p:grpSp>
      <p:cxnSp>
        <p:nvCxnSpPr>
          <p:cNvPr id="146" name="מחבר חץ ישר 145"/>
          <p:cNvCxnSpPr/>
          <p:nvPr/>
        </p:nvCxnSpPr>
        <p:spPr>
          <a:xfrm>
            <a:off x="1043398" y="3413720"/>
            <a:ext cx="144785" cy="7429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מחבר חץ ישר 146"/>
          <p:cNvCxnSpPr/>
          <p:nvPr/>
        </p:nvCxnSpPr>
        <p:spPr>
          <a:xfrm flipH="1">
            <a:off x="1880059" y="3213257"/>
            <a:ext cx="47175" cy="112184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מחבר חץ ישר 147"/>
          <p:cNvCxnSpPr/>
          <p:nvPr/>
        </p:nvCxnSpPr>
        <p:spPr>
          <a:xfrm>
            <a:off x="1401165" y="3191220"/>
            <a:ext cx="58786" cy="97969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מחבר חץ ישר 148"/>
          <p:cNvCxnSpPr/>
          <p:nvPr/>
        </p:nvCxnSpPr>
        <p:spPr>
          <a:xfrm flipV="1">
            <a:off x="1365834" y="4089823"/>
            <a:ext cx="11603" cy="12013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מחבר חץ ישר 149"/>
          <p:cNvCxnSpPr/>
          <p:nvPr/>
        </p:nvCxnSpPr>
        <p:spPr>
          <a:xfrm flipH="1" flipV="1">
            <a:off x="1880452" y="4064472"/>
            <a:ext cx="44800" cy="9299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קבוצה 150"/>
          <p:cNvGrpSpPr/>
          <p:nvPr/>
        </p:nvGrpSpPr>
        <p:grpSpPr>
          <a:xfrm>
            <a:off x="1190984" y="3293101"/>
            <a:ext cx="881688" cy="872945"/>
            <a:chOff x="3542722" y="3914331"/>
            <a:chExt cx="1085850" cy="1075082"/>
          </a:xfrm>
        </p:grpSpPr>
        <p:sp>
          <p:nvSpPr>
            <p:cNvPr id="152" name="אליפסה 151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solidFill>
              <a:srgbClr val="E2B1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53" name="מלבן 152"/>
            <p:cNvSpPr/>
            <p:nvPr/>
          </p:nvSpPr>
          <p:spPr>
            <a:xfrm>
              <a:off x="3546483" y="3991446"/>
              <a:ext cx="1078327" cy="9268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1055" dirty="0"/>
                <a:t>מנהל תחום בניה במינהל הרלוונטי (</a:t>
              </a:r>
              <a:r>
                <a:rPr lang="en-US" sz="1055" dirty="0"/>
                <a:t>(P.O.C</a:t>
              </a:r>
              <a:endParaRPr lang="he-IL" sz="1055" dirty="0"/>
            </a:p>
          </p:txBody>
        </p:sp>
      </p:grpSp>
      <p:cxnSp>
        <p:nvCxnSpPr>
          <p:cNvPr id="154" name="מחבר חץ ישר 153"/>
          <p:cNvCxnSpPr/>
          <p:nvPr/>
        </p:nvCxnSpPr>
        <p:spPr>
          <a:xfrm>
            <a:off x="2259376" y="3711207"/>
            <a:ext cx="263521" cy="165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01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2429545" y="746598"/>
            <a:ext cx="1637132" cy="363769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949"/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-22368" y="-283368"/>
            <a:ext cx="10724621" cy="16384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923" b="1" dirty="0">
                <a:latin typeface="Blender" pitchFamily="18" charset="-79"/>
                <a:cs typeface="Blender" pitchFamily="18" charset="-79"/>
              </a:rPr>
              <a:t> </a:t>
            </a:r>
            <a:endParaRPr lang="he-IL" sz="2923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9" name="כותרת 1"/>
          <p:cNvSpPr txBox="1">
            <a:spLocks/>
          </p:cNvSpPr>
          <p:nvPr/>
        </p:nvSpPr>
        <p:spPr>
          <a:xfrm>
            <a:off x="0" y="229783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אבן דרך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"היתכנות הנדסית" על </a:t>
            </a:r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רקע ציר תכנון וציר רישוי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7" r="10434"/>
          <a:stretch/>
        </p:blipFill>
        <p:spPr>
          <a:xfrm rot="5400000">
            <a:off x="5110643" y="1835130"/>
            <a:ext cx="5439003" cy="3168352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338461" y="1828632"/>
            <a:ext cx="555032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ניתוח האתר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1" y="1043683"/>
            <a:ext cx="9899650" cy="4968552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תצ"א + שמות רחובות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סימון השטח הציבורי בפרויקט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קונטקסט עירוני, התייחסות לסביבה ומטרדים פוטנציאלים</a:t>
            </a:r>
          </a:p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קווי בניין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מגבלות בינוי ומשמעויות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ניתוח זכויות (על/תת קרקע) + חניות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דרכי הגעה רגל/רכב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מידע על הפרויקט ויתר המשתמשים, מלבד השימוש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הציבורי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endParaRPr lang="he-IL" sz="2000" dirty="0" smtClean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39234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ניתוח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הפרויקט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1" y="818606"/>
            <a:ext cx="9899650" cy="5418706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הצגת תכניות קומות השטח הציבורי הבנוי</a:t>
            </a:r>
          </a:p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הצגת תכנית סביבה / פיתוח (כולל פירוט מפלסים) סביב השטח הציבורי והחצרות המוצמדות לו</a:t>
            </a:r>
          </a:p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הצגת תכנית תנועה + חניה עירונית + העלאה/הורדה</a:t>
            </a:r>
          </a:p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הצגת תכנית מעל/מתחת/לצד הקומות הציבוריות, כולל שימושים מגבילים ככל וישנם (מערכות בבניין/מרתף, חללים </a:t>
            </a:r>
            <a:r>
              <a:rPr lang="he-IL" sz="2000" dirty="0" err="1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טכנים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, פירים וכו')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חתכים (גבהי קומות נטו/ברוטו)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חזיתות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מערכות תנועה ומילוט+ מרחבים מוגנים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525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פרוגרמה עירונית מאושרת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1" y="841107"/>
            <a:ext cx="9899650" cy="3379981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סה"כ שטח מבוקש</a:t>
            </a: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דרישות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מיוחדות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יש לצרף פרוגרמה המתבססת על פורמט הפרוגרמה המצורף במתודולוגיה העירונית של שטחי ציבור בנויים בפרויקטים יזמיים.</a:t>
            </a:r>
          </a:p>
        </p:txBody>
      </p:sp>
    </p:spTree>
    <p:extLst>
      <p:ext uri="{BB962C8B-B14F-4D97-AF65-F5344CB8AC3E}">
        <p14:creationId xmlns:p14="http://schemas.microsoft.com/office/powerpoint/2010/main" val="4073168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2159203" y="5445223"/>
            <a:ext cx="6737823" cy="657126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1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*   יש </a:t>
            </a:r>
            <a:r>
              <a:rPr lang="he-IL" sz="1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להציג קומות ושימושים מעל, מתחת ולצד השימוש </a:t>
            </a:r>
            <a:r>
              <a:rPr lang="he-IL" sz="1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הציבורי</a:t>
            </a:r>
          </a:p>
          <a:p>
            <a:pPr algn="r"/>
            <a:r>
              <a:rPr lang="he-IL" sz="1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**  יש להציג התכניות על רקע תכנית סביבה</a:t>
            </a:r>
            <a:endParaRPr lang="he-IL" sz="1400" b="1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2069330" y="227730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חלופה </a:t>
            </a:r>
            <a:r>
              <a:rPr lang="en-US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X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</a:t>
            </a:r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- תכנית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1" y="881560"/>
            <a:ext cx="9899650" cy="456366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תכנית קומת קרקע + תכניות של הקומות העל קרקעיות + </a:t>
            </a:r>
            <a:r>
              <a:rPr lang="en-US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/>
            </a:r>
            <a:br>
              <a:rPr lang="en-US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</a:b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הקומות התת קרקעיות, ככל הנדרש, כולל שמות חללים מרכזיים</a:t>
            </a:r>
          </a:p>
          <a:p>
            <a:pPr marL="1439863" lvl="0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חללים מרכזיים במ"ר (כולל חצרות ומרפסות)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מידות ראשיות ומעברים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פתחים וחילון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1439863" indent="-452438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חניות ושימושים בתת הקרקע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1922602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13974</TotalTime>
  <Words>586</Words>
  <Application>Microsoft Office PowerPoint</Application>
  <PresentationFormat>מותאם אישית</PresentationFormat>
  <Paragraphs>113</Paragraphs>
  <Slides>15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Blender</vt:lpstr>
      <vt:lpstr>Calibri</vt:lpstr>
      <vt:lpstr>Times New Roman</vt:lpstr>
      <vt:lpstr>Verdana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תודה!</vt:lpstr>
    </vt:vector>
  </TitlesOfParts>
  <Company>Tel-Aviv Municipality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פיילוט הכנת תכניות עיצוב</dc:title>
  <dc:creator>גיא בלטר</dc:creator>
  <cp:lastModifiedBy>יסמין אבישר - מנהלת פרוייקטים</cp:lastModifiedBy>
  <cp:revision>1297</cp:revision>
  <cp:lastPrinted>2025-04-27T12:08:20Z</cp:lastPrinted>
  <dcterms:created xsi:type="dcterms:W3CDTF">2016-10-27T11:49:57Z</dcterms:created>
  <dcterms:modified xsi:type="dcterms:W3CDTF">2025-04-28T09:31:44Z</dcterms:modified>
</cp:coreProperties>
</file>