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72" r:id="rId3"/>
    <p:sldId id="3013" r:id="rId4"/>
    <p:sldId id="3009" r:id="rId5"/>
    <p:sldId id="3016" r:id="rId6"/>
    <p:sldId id="2998" r:id="rId7"/>
    <p:sldId id="3000" r:id="rId8"/>
    <p:sldId id="3018" r:id="rId9"/>
    <p:sldId id="3020" r:id="rId10"/>
    <p:sldId id="3019" r:id="rId11"/>
    <p:sldId id="3021" r:id="rId12"/>
    <p:sldId id="3022" r:id="rId13"/>
    <p:sldId id="3011" r:id="rId14"/>
  </p:sldIdLst>
  <p:sldSz cx="9899650" cy="6858000"/>
  <p:notesSz cx="14357350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רקע" id="{AAD61718-7BDD-42BB-AB44-7826F988F69A}">
          <p14:sldIdLst>
            <p14:sldId id="272"/>
            <p14:sldId id="3013"/>
            <p14:sldId id="3009"/>
            <p14:sldId id="3016"/>
            <p14:sldId id="2998"/>
            <p14:sldId id="3000"/>
            <p14:sldId id="3018"/>
            <p14:sldId id="3020"/>
            <p14:sldId id="3019"/>
            <p14:sldId id="3021"/>
            <p14:sldId id="3022"/>
            <p14:sldId id="30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3753" userDrawn="1">
          <p15:clr>
            <a:srgbClr val="A4A3A4"/>
          </p15:clr>
        </p15:guide>
        <p15:guide id="3" orient="horz" pos="4110" userDrawn="1">
          <p15:clr>
            <a:srgbClr val="A4A3A4"/>
          </p15:clr>
        </p15:guide>
        <p15:guide id="4" pos="5974" userDrawn="1">
          <p15:clr>
            <a:srgbClr val="A4A3A4"/>
          </p15:clr>
        </p15:guide>
        <p15:guide id="5" pos="2030" userDrawn="1">
          <p15:clr>
            <a:srgbClr val="A4A3A4"/>
          </p15:clr>
        </p15:guide>
        <p15:guide id="6" orient="horz" pos="3521" userDrawn="1">
          <p15:clr>
            <a:srgbClr val="A4A3A4"/>
          </p15:clr>
        </p15:guide>
        <p15:guide id="7" orient="horz" pos="3702" userDrawn="1">
          <p15:clr>
            <a:srgbClr val="A4A3A4"/>
          </p15:clr>
        </p15:guide>
        <p15:guide id="8" orient="horz" pos="25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זוהר איזנברג" initials="זא" lastIdx="1" clrIdx="0"/>
  <p:cmAuthor id="2" name="ליאור ציונוב" initials="לצ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C94"/>
    <a:srgbClr val="34C3F7"/>
    <a:srgbClr val="FFFFFF"/>
    <a:srgbClr val="DBEEF4"/>
    <a:srgbClr val="00FFFF"/>
    <a:srgbClr val="2B5B73"/>
    <a:srgbClr val="B1A777"/>
    <a:srgbClr val="4BACC6"/>
    <a:srgbClr val="E46C0A"/>
    <a:srgbClr val="FFCB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סגנון ערכת נושא 2 - הדגשה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סגנון ביניים 1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446" autoAdjust="0"/>
    <p:restoredTop sz="94857" autoAdjust="0"/>
  </p:normalViewPr>
  <p:slideViewPr>
    <p:cSldViewPr>
      <p:cViewPr>
        <p:scale>
          <a:sx n="106" d="100"/>
          <a:sy n="106" d="100"/>
        </p:scale>
        <p:origin x="1806" y="180"/>
      </p:cViewPr>
      <p:guideLst>
        <p:guide orient="horz" pos="3838"/>
        <p:guide pos="3753"/>
        <p:guide orient="horz" pos="4110"/>
        <p:guide pos="5974"/>
        <p:guide pos="2030"/>
        <p:guide orient="horz" pos="3521"/>
        <p:guide orient="horz" pos="3702"/>
        <p:guide orient="horz" pos="2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8135300" y="2"/>
            <a:ext cx="6222050" cy="498698"/>
          </a:xfrm>
          <a:prstGeom prst="rect">
            <a:avLst/>
          </a:prstGeom>
        </p:spPr>
        <p:txBody>
          <a:bodyPr vert="horz" lIns="136172" tIns="68086" rIns="136172" bIns="68086" rtlCol="1"/>
          <a:lstStyle>
            <a:lvl1pPr algn="r">
              <a:defRPr sz="18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2277" y="2"/>
            <a:ext cx="6222048" cy="498698"/>
          </a:xfrm>
          <a:prstGeom prst="rect">
            <a:avLst/>
          </a:prstGeom>
        </p:spPr>
        <p:txBody>
          <a:bodyPr vert="horz" lIns="136172" tIns="68086" rIns="136172" bIns="68086" rtlCol="1"/>
          <a:lstStyle>
            <a:lvl1pPr algn="l">
              <a:defRPr sz="1800"/>
            </a:lvl1pPr>
          </a:lstStyle>
          <a:p>
            <a:fld id="{5B27394F-4E95-4E97-971C-0324B4D3BEF2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762500" y="1243013"/>
            <a:ext cx="48323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172" tIns="68086" rIns="136172" bIns="68086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1435508" y="4778818"/>
            <a:ext cx="11486334" cy="3909523"/>
          </a:xfrm>
          <a:prstGeom prst="rect">
            <a:avLst/>
          </a:prstGeom>
        </p:spPr>
        <p:txBody>
          <a:bodyPr vert="horz" lIns="136172" tIns="68086" rIns="136172" bIns="68086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8135300" y="9429527"/>
            <a:ext cx="6222050" cy="498698"/>
          </a:xfrm>
          <a:prstGeom prst="rect">
            <a:avLst/>
          </a:prstGeom>
        </p:spPr>
        <p:txBody>
          <a:bodyPr vert="horz" lIns="136172" tIns="68086" rIns="136172" bIns="68086" rtlCol="1" anchor="b"/>
          <a:lstStyle>
            <a:lvl1pPr algn="r">
              <a:defRPr sz="18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2277" y="9429527"/>
            <a:ext cx="6222048" cy="498698"/>
          </a:xfrm>
          <a:prstGeom prst="rect">
            <a:avLst/>
          </a:prstGeom>
        </p:spPr>
        <p:txBody>
          <a:bodyPr vert="horz" lIns="136172" tIns="68086" rIns="136172" bIns="68086" rtlCol="1" anchor="b"/>
          <a:lstStyle>
            <a:lvl1pPr algn="l">
              <a:defRPr sz="1800"/>
            </a:lvl1pPr>
          </a:lstStyle>
          <a:p>
            <a:fld id="{E719433C-9245-404C-AB6A-E2F1E5AC7D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7714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42474" y="2130427"/>
            <a:ext cx="8414703" cy="1470025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484948" y="3886200"/>
            <a:ext cx="6929755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7094749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382381" y="6356352"/>
            <a:ext cx="3134889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94983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006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4983" y="274638"/>
            <a:ext cx="8909685" cy="1143000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94983" y="1600202"/>
            <a:ext cx="8909685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7094749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382381" y="6356352"/>
            <a:ext cx="3134889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94983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355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177246" y="274640"/>
            <a:ext cx="2227421" cy="5851525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94982" y="274640"/>
            <a:ext cx="651727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7094749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382381" y="6356352"/>
            <a:ext cx="3134889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94983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1793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237456" y="1122363"/>
            <a:ext cx="7424738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237456" y="3602038"/>
            <a:ext cx="7424738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991628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E660B630-341E-4C72-8883-4ACC9F720631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279260" y="6356351"/>
            <a:ext cx="3341132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680602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21C6BC33-0FBE-4133-B39D-D41EB7BD4B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940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0602" y="365126"/>
            <a:ext cx="8538448" cy="1325563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0602" y="1825625"/>
            <a:ext cx="8538448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991628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E660B630-341E-4C72-8883-4ACC9F720631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279260" y="6356351"/>
            <a:ext cx="3341132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680602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21C6BC33-0FBE-4133-B39D-D41EB7BD4B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3535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5842" y="1709739"/>
            <a:ext cx="8538448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75842" y="4589464"/>
            <a:ext cx="853844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991628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E660B630-341E-4C72-8883-4ACC9F720631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279260" y="6356351"/>
            <a:ext cx="3341132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680602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21C6BC33-0FBE-4133-B39D-D41EB7BD4B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2268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0602" y="365126"/>
            <a:ext cx="8538448" cy="1325563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80602" y="1825625"/>
            <a:ext cx="4193072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025977" y="1825625"/>
            <a:ext cx="419307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991628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E660B630-341E-4C72-8883-4ACC9F720631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279260" y="6356351"/>
            <a:ext cx="3341132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680602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21C6BC33-0FBE-4133-B39D-D41EB7BD4B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637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2188" y="365126"/>
            <a:ext cx="8538448" cy="1325563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82188" y="1681163"/>
            <a:ext cx="4188313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82188" y="2505075"/>
            <a:ext cx="4188313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011699" y="1681163"/>
            <a:ext cx="42089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011699" y="2505075"/>
            <a:ext cx="42089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6991628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E660B630-341E-4C72-8883-4ACC9F720631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3279260" y="6356351"/>
            <a:ext cx="3341132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680602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21C6BC33-0FBE-4133-B39D-D41EB7BD4B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7414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0602" y="365126"/>
            <a:ext cx="8538448" cy="1325563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6991628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E660B630-341E-4C72-8883-4ACC9F720631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3279260" y="6356351"/>
            <a:ext cx="3341132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680602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21C6BC33-0FBE-4133-B39D-D41EB7BD4B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1142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6991628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E660B630-341E-4C72-8883-4ACC9F720631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3279260" y="6356351"/>
            <a:ext cx="3341132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680602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21C6BC33-0FBE-4133-B39D-D41EB7BD4B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03330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2187" y="457200"/>
            <a:ext cx="319200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208938" y="987426"/>
            <a:ext cx="5011697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82187" y="2057400"/>
            <a:ext cx="319200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991628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E660B630-341E-4C72-8883-4ACC9F720631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279260" y="6356351"/>
            <a:ext cx="3341132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680602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21C6BC33-0FBE-4133-B39D-D41EB7BD4B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132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4983" y="274638"/>
            <a:ext cx="8909685" cy="1143000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94983" y="1600202"/>
            <a:ext cx="8909685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7094749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382381" y="6356352"/>
            <a:ext cx="3134889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94983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91534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2187" y="457200"/>
            <a:ext cx="319200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4208938" y="987426"/>
            <a:ext cx="5011697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82187" y="2057400"/>
            <a:ext cx="319200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991628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E660B630-341E-4C72-8883-4ACC9F720631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279260" y="6356351"/>
            <a:ext cx="3341132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680602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21C6BC33-0FBE-4133-B39D-D41EB7BD4B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27311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0602" y="365126"/>
            <a:ext cx="8538448" cy="1325563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80602" y="1825625"/>
            <a:ext cx="8538448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991628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E660B630-341E-4C72-8883-4ACC9F720631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279260" y="6356351"/>
            <a:ext cx="3341132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680602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21C6BC33-0FBE-4133-B39D-D41EB7BD4B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17680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085230" y="365125"/>
            <a:ext cx="2133819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80602" y="365125"/>
            <a:ext cx="6252327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991628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E660B630-341E-4C72-8883-4ACC9F720631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279260" y="6356351"/>
            <a:ext cx="3341132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680602" y="6356351"/>
            <a:ext cx="2227421" cy="365125"/>
          </a:xfrm>
          <a:prstGeom prst="rect">
            <a:avLst/>
          </a:prstGeom>
        </p:spPr>
        <p:txBody>
          <a:bodyPr/>
          <a:lstStyle/>
          <a:p>
            <a:fld id="{21C6BC33-0FBE-4133-B39D-D41EB7BD4B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4414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82004" y="4406902"/>
            <a:ext cx="8414703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82004" y="2906713"/>
            <a:ext cx="8414703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7094749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382381" y="6356352"/>
            <a:ext cx="3134889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94983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645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4983" y="274638"/>
            <a:ext cx="8909685" cy="1143000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94983" y="1600202"/>
            <a:ext cx="437234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032322" y="1600202"/>
            <a:ext cx="437234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7094749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382381" y="6356352"/>
            <a:ext cx="3134889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494983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577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4983" y="274638"/>
            <a:ext cx="8909685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94983" y="1535113"/>
            <a:ext cx="437406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94983" y="2174875"/>
            <a:ext cx="4374064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028885" y="1535113"/>
            <a:ext cx="437578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028885" y="2174875"/>
            <a:ext cx="437578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7094749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3382381" y="6356352"/>
            <a:ext cx="3134889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494983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8349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4983" y="274638"/>
            <a:ext cx="8909685" cy="1143000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7094749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3382381" y="6356352"/>
            <a:ext cx="3134889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494983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630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7094749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3382381" y="6356352"/>
            <a:ext cx="3134889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494983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441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4982" y="273050"/>
            <a:ext cx="3256917" cy="1162050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70489" y="273052"/>
            <a:ext cx="553417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94982" y="1435102"/>
            <a:ext cx="3256917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7094749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382381" y="6356352"/>
            <a:ext cx="3134889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494983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7671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40400" y="4800600"/>
            <a:ext cx="5939790" cy="566738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940400" y="612775"/>
            <a:ext cx="593979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940400" y="5367338"/>
            <a:ext cx="593979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7094749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F6B75619-6DA2-4827-BF1E-8E35B533A177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382381" y="6356352"/>
            <a:ext cx="3134889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494983" y="6356352"/>
            <a:ext cx="2309918" cy="365125"/>
          </a:xfrm>
          <a:prstGeom prst="rect">
            <a:avLst/>
          </a:prstGeom>
        </p:spPr>
        <p:txBody>
          <a:bodyPr/>
          <a:lstStyle/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459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E4FA2957-49ED-44B6-8CE5-A7B759771CB5}"/>
              </a:ext>
            </a:extLst>
          </p:cNvPr>
          <p:cNvSpPr/>
          <p:nvPr userDrawn="1"/>
        </p:nvSpPr>
        <p:spPr>
          <a:xfrm>
            <a:off x="1" y="6786034"/>
            <a:ext cx="9893305" cy="71967"/>
          </a:xfrm>
          <a:prstGeom prst="rect">
            <a:avLst/>
          </a:prstGeom>
          <a:gradFill>
            <a:gsLst>
              <a:gs pos="0">
                <a:srgbClr val="00B0F0"/>
              </a:gs>
              <a:gs pos="50000">
                <a:srgbClr val="00B0F0">
                  <a:lumMod val="50000"/>
                  <a:lumOff val="50000"/>
                </a:srgb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34318C11-F088-477F-AD77-5CE20D6E996D}"/>
              </a:ext>
            </a:extLst>
          </p:cNvPr>
          <p:cNvSpPr txBox="1">
            <a:spLocks/>
          </p:cNvSpPr>
          <p:nvPr userDrawn="1"/>
        </p:nvSpPr>
        <p:spPr>
          <a:xfrm>
            <a:off x="0" y="6356352"/>
            <a:ext cx="1228619" cy="215981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1100" b="1" dirty="0" smtClean="0">
                <a:latin typeface="Blender" pitchFamily="18" charset="-79"/>
                <a:cs typeface="Blender" pitchFamily="18" charset="-79"/>
              </a:rPr>
              <a:t>לוגו רלוונטי</a:t>
            </a:r>
            <a:endParaRPr lang="he-IL" sz="1100" b="1" dirty="0"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9" name="כותרת 1">
            <a:extLst>
              <a:ext uri="{FF2B5EF4-FFF2-40B4-BE49-F238E27FC236}">
                <a16:creationId xmlns:a16="http://schemas.microsoft.com/office/drawing/2014/main" id="{34318C11-F088-477F-AD77-5CE20D6E996D}"/>
              </a:ext>
            </a:extLst>
          </p:cNvPr>
          <p:cNvSpPr txBox="1">
            <a:spLocks/>
          </p:cNvSpPr>
          <p:nvPr userDrawn="1"/>
        </p:nvSpPr>
        <p:spPr>
          <a:xfrm>
            <a:off x="4383761" y="6356352"/>
            <a:ext cx="1228619" cy="215981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e-IL" sz="1100" b="1" dirty="0" smtClean="0">
                <a:latin typeface="Blender" pitchFamily="18" charset="-79"/>
                <a:cs typeface="Blender" pitchFamily="18" charset="-79"/>
              </a:rPr>
              <a:t>שם</a:t>
            </a:r>
            <a:r>
              <a:rPr lang="he-IL" sz="1100" b="1" baseline="0" dirty="0" smtClean="0">
                <a:latin typeface="Blender" pitchFamily="18" charset="-79"/>
                <a:cs typeface="Blender" pitchFamily="18" charset="-79"/>
              </a:rPr>
              <a:t> הפרויקט</a:t>
            </a:r>
            <a:endParaRPr lang="he-IL" sz="1100" b="1" dirty="0"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5673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קבוצה 9">
            <a:extLst>
              <a:ext uri="{FF2B5EF4-FFF2-40B4-BE49-F238E27FC236}">
                <a16:creationId xmlns:a16="http://schemas.microsoft.com/office/drawing/2014/main" id="{BA28FE72-6CC3-4A79-8E3D-7340D86D4534}"/>
              </a:ext>
            </a:extLst>
          </p:cNvPr>
          <p:cNvGrpSpPr/>
          <p:nvPr userDrawn="1"/>
        </p:nvGrpSpPr>
        <p:grpSpPr>
          <a:xfrm>
            <a:off x="140892" y="6098504"/>
            <a:ext cx="9758758" cy="759497"/>
            <a:chOff x="140982" y="6098503"/>
            <a:chExt cx="9765018" cy="759497"/>
          </a:xfrm>
        </p:grpSpPr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E4FA2957-49ED-44B6-8CE5-A7B759771CB5}"/>
                </a:ext>
              </a:extLst>
            </p:cNvPr>
            <p:cNvSpPr/>
            <p:nvPr/>
          </p:nvSpPr>
          <p:spPr>
            <a:xfrm>
              <a:off x="1280592" y="6786032"/>
              <a:ext cx="8625408" cy="71968"/>
            </a:xfrm>
            <a:prstGeom prst="rect">
              <a:avLst/>
            </a:prstGeom>
            <a:gradFill>
              <a:gsLst>
                <a:gs pos="0">
                  <a:srgbClr val="00B0F0"/>
                </a:gs>
                <a:gs pos="50000">
                  <a:srgbClr val="00B0F0">
                    <a:lumMod val="50000"/>
                    <a:lumOff val="50000"/>
                  </a:srgbClr>
                </a:gs>
                <a:gs pos="100000">
                  <a:schemeClr val="bg1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800" dirty="0"/>
            </a:p>
          </p:txBody>
        </p:sp>
        <p:pic>
          <p:nvPicPr>
            <p:cNvPr id="14" name="Picture 2" descr="C:\Users\x6562812\Desktop\לוגו עירייה.jpg">
              <a:extLst>
                <a:ext uri="{FF2B5EF4-FFF2-40B4-BE49-F238E27FC236}">
                  <a16:creationId xmlns:a16="http://schemas.microsoft.com/office/drawing/2014/main" id="{04B700C9-21AA-4ECC-85A6-B122D9464E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982" y="6098503"/>
              <a:ext cx="1139610" cy="72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כותרת 1">
            <a:extLst>
              <a:ext uri="{FF2B5EF4-FFF2-40B4-BE49-F238E27FC236}">
                <a16:creationId xmlns:a16="http://schemas.microsoft.com/office/drawing/2014/main" id="{34318C11-F088-477F-AD77-5CE20D6E996D}"/>
              </a:ext>
            </a:extLst>
          </p:cNvPr>
          <p:cNvSpPr txBox="1">
            <a:spLocks/>
          </p:cNvSpPr>
          <p:nvPr userDrawn="1"/>
        </p:nvSpPr>
        <p:spPr>
          <a:xfrm>
            <a:off x="1351734" y="6356351"/>
            <a:ext cx="1070476" cy="215984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1100" b="1" dirty="0" smtClean="0">
                <a:latin typeface="Blender" pitchFamily="18" charset="-79"/>
                <a:cs typeface="Blender" pitchFamily="18" charset="-79"/>
              </a:rPr>
              <a:t>לוגו אדריכל</a:t>
            </a:r>
            <a:endParaRPr lang="he-IL" sz="1100" b="1" dirty="0"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16" name="כותרת 1">
            <a:extLst>
              <a:ext uri="{FF2B5EF4-FFF2-40B4-BE49-F238E27FC236}">
                <a16:creationId xmlns:a16="http://schemas.microsoft.com/office/drawing/2014/main" id="{34318C11-F088-477F-AD77-5CE20D6E996D}"/>
              </a:ext>
            </a:extLst>
          </p:cNvPr>
          <p:cNvSpPr txBox="1">
            <a:spLocks/>
          </p:cNvSpPr>
          <p:nvPr userDrawn="1"/>
        </p:nvSpPr>
        <p:spPr>
          <a:xfrm>
            <a:off x="8691841" y="6356351"/>
            <a:ext cx="1070476" cy="215984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1100" b="1" dirty="0" smtClean="0">
                <a:latin typeface="Blender" pitchFamily="18" charset="-79"/>
                <a:cs typeface="Blender" pitchFamily="18" charset="-79"/>
              </a:rPr>
              <a:t>לוגו חברה עירונית</a:t>
            </a:r>
            <a:endParaRPr lang="he-IL" sz="1100" b="1" dirty="0"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7088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4373761" y="6309320"/>
            <a:ext cx="115212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כותרת 1"/>
          <p:cNvSpPr txBox="1">
            <a:spLocks/>
          </p:cNvSpPr>
          <p:nvPr/>
        </p:nvSpPr>
        <p:spPr>
          <a:xfrm>
            <a:off x="0" y="836713"/>
            <a:ext cx="9899650" cy="2272273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he-IL" sz="2923" b="1" dirty="0" smtClean="0">
                <a:solidFill>
                  <a:srgbClr val="1F497D"/>
                </a:solidFill>
                <a:latin typeface="Blender" panose="02020003050405020304" pitchFamily="18" charset="-79"/>
                <a:cs typeface="Blender" pitchFamily="18" charset="-79"/>
              </a:rPr>
              <a:t>תבנית </a:t>
            </a:r>
            <a:r>
              <a:rPr lang="he-IL" sz="2923" b="1" dirty="0" smtClean="0">
                <a:solidFill>
                  <a:srgbClr val="1F497D"/>
                </a:solidFill>
                <a:latin typeface="Blender" panose="02020003050405020304" pitchFamily="18" charset="-79"/>
                <a:cs typeface="Blender" pitchFamily="18" charset="-79"/>
              </a:rPr>
              <a:t>למצגת להתנעת הליווי והבקרה מול היזם</a:t>
            </a:r>
            <a:endParaRPr lang="he-IL" sz="3032" b="1" dirty="0">
              <a:solidFill>
                <a:srgbClr val="1F497D"/>
              </a:solidFill>
              <a:latin typeface="Blender" panose="02020003050405020304" pitchFamily="18" charset="-79"/>
              <a:cs typeface="Blender" panose="02020003050405020304" pitchFamily="18" charset="-79"/>
            </a:endParaRPr>
          </a:p>
          <a:p>
            <a:pPr>
              <a:defRPr/>
            </a:pPr>
            <a:endParaRPr lang="he-IL" sz="3032" b="1" dirty="0">
              <a:solidFill>
                <a:srgbClr val="1F497D"/>
              </a:solidFill>
              <a:latin typeface="Blender" panose="02020003050405020304" pitchFamily="18" charset="-79"/>
              <a:cs typeface="Blender" panose="02020003050405020304" pitchFamily="18" charset="-79"/>
            </a:endParaRPr>
          </a:p>
          <a:p>
            <a:pPr>
              <a:defRPr/>
            </a:pPr>
            <a:r>
              <a:rPr lang="he-IL" sz="3032" b="1" dirty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שם פרויקט</a:t>
            </a:r>
            <a:r>
              <a:rPr lang="he-IL" sz="6495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ender" panose="02020003050405020304" pitchFamily="18" charset="-79"/>
                <a:cs typeface="Blender" panose="02020003050405020304" pitchFamily="18" charset="-79"/>
              </a:rPr>
              <a:t> </a:t>
            </a:r>
          </a:p>
        </p:txBody>
      </p:sp>
      <p:sp>
        <p:nvSpPr>
          <p:cNvPr id="51" name="כותרת 1"/>
          <p:cNvSpPr txBox="1">
            <a:spLocks/>
          </p:cNvSpPr>
          <p:nvPr/>
        </p:nvSpPr>
        <p:spPr>
          <a:xfrm>
            <a:off x="3459948" y="3360470"/>
            <a:ext cx="3032783" cy="685650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r>
              <a:rPr lang="he-IL" sz="3032" dirty="0" smtClean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פעילות מס' 2.6.2</a:t>
            </a:r>
            <a:endParaRPr lang="he-IL" sz="3032" dirty="0">
              <a:solidFill>
                <a:srgbClr val="00B0F0"/>
              </a:solidFill>
              <a:effectLst/>
              <a:latin typeface="Blender" panose="02020003050405020304" pitchFamily="18" charset="-79"/>
              <a:cs typeface="Blender" panose="02020003050405020304" pitchFamily="18" charset="-79"/>
            </a:endParaRPr>
          </a:p>
        </p:txBody>
      </p:sp>
      <p:sp>
        <p:nvSpPr>
          <p:cNvPr id="52" name="כותרת 1"/>
          <p:cNvSpPr txBox="1">
            <a:spLocks/>
          </p:cNvSpPr>
          <p:nvPr/>
        </p:nvSpPr>
        <p:spPr>
          <a:xfrm>
            <a:off x="3849743" y="4848237"/>
            <a:ext cx="2253197" cy="685650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r>
              <a:rPr lang="he-IL" sz="2400" dirty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תאריך:</a:t>
            </a:r>
          </a:p>
        </p:txBody>
      </p:sp>
      <p:sp>
        <p:nvSpPr>
          <p:cNvPr id="53" name="כותרת 1"/>
          <p:cNvSpPr txBox="1">
            <a:spLocks/>
          </p:cNvSpPr>
          <p:nvPr/>
        </p:nvSpPr>
        <p:spPr>
          <a:xfrm>
            <a:off x="1421433" y="4077072"/>
            <a:ext cx="6489572" cy="685650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>
              <a:defRPr/>
            </a:pPr>
            <a:r>
              <a:rPr lang="he-IL" sz="3032" dirty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בניה </a:t>
            </a:r>
            <a:r>
              <a:rPr lang="he-IL" sz="3032" dirty="0" smtClean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יזמית - </a:t>
            </a:r>
            <a:r>
              <a:rPr lang="he-IL" sz="3032" dirty="0" smtClean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(</a:t>
            </a:r>
            <a:r>
              <a:rPr lang="en-US" sz="3032" dirty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Entrepreneur</a:t>
            </a:r>
            <a:r>
              <a:rPr lang="he-IL" sz="3032" dirty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)</a:t>
            </a:r>
            <a:r>
              <a:rPr lang="en-US" sz="3032" dirty="0" smtClean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EN </a:t>
            </a:r>
            <a:endParaRPr lang="he-IL" sz="3032" dirty="0">
              <a:solidFill>
                <a:srgbClr val="00B0F0"/>
              </a:solidFill>
              <a:effectLst/>
              <a:latin typeface="Blender" panose="02020003050405020304" pitchFamily="18" charset="-79"/>
              <a:cs typeface="Blender" panose="02020003050405020304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88885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/>
          </p:cNvSpPr>
          <p:nvPr/>
        </p:nvSpPr>
        <p:spPr>
          <a:xfrm>
            <a:off x="2069329" y="227729"/>
            <a:ext cx="5760640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חתכים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-3174" y="629741"/>
            <a:ext cx="9081634" cy="3493012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חתכים עקרוניים של הפיתוח הסובב, מגרשים שכנים והבדלי טופוגרפיה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חתכים עקרוניים של המבנה (כולל קומות מעל/מתחת/לצד)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מספר קומות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סימון גובה קומה נטו/ברוטו (+סימון רצפות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הגנה) </a:t>
            </a: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וגובה חלונות</a:t>
            </a:r>
          </a:p>
        </p:txBody>
      </p:sp>
    </p:spTree>
    <p:extLst>
      <p:ext uri="{BB962C8B-B14F-4D97-AF65-F5344CB8AC3E}">
        <p14:creationId xmlns:p14="http://schemas.microsoft.com/office/powerpoint/2010/main" val="2320825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/>
          <p:cNvSpPr txBox="1">
            <a:spLocks/>
          </p:cNvSpPr>
          <p:nvPr/>
        </p:nvSpPr>
        <p:spPr>
          <a:xfrm>
            <a:off x="-5153" y="1187739"/>
            <a:ext cx="9906000" cy="4752528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e-IL" sz="2700" b="1" dirty="0"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2" y="227732"/>
            <a:ext cx="9899649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מידע תכנוני </a:t>
            </a:r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להתייחסות </a:t>
            </a:r>
            <a:r>
              <a:rPr lang="he-IL" sz="1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(מבדיקת ההיתכנות)</a:t>
            </a:r>
            <a:endParaRPr lang="he-IL" sz="1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7065"/>
              </p:ext>
            </p:extLst>
          </p:nvPr>
        </p:nvGraphicFramePr>
        <p:xfrm>
          <a:off x="341313" y="692696"/>
          <a:ext cx="9264064" cy="567147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63274">
                  <a:extLst>
                    <a:ext uri="{9D8B030D-6E8A-4147-A177-3AD203B41FA5}">
                      <a16:colId xmlns:a16="http://schemas.microsoft.com/office/drawing/2014/main" val="2408893001"/>
                    </a:ext>
                  </a:extLst>
                </a:gridCol>
                <a:gridCol w="7300790">
                  <a:extLst>
                    <a:ext uri="{9D8B030D-6E8A-4147-A177-3AD203B41FA5}">
                      <a16:colId xmlns:a16="http://schemas.microsoft.com/office/drawing/2014/main" val="1440884888"/>
                    </a:ext>
                  </a:extLst>
                </a:gridCol>
              </a:tblGrid>
              <a:tr h="170983">
                <a:tc>
                  <a:txBody>
                    <a:bodyPr/>
                    <a:lstStyle/>
                    <a:p>
                      <a:pPr marL="180005" marR="0" lvl="0" indent="0" algn="r" defTabSz="914422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אגף תכנון עיר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758865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תנועה וחנייה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449526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איכות הסביבה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428239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אדריכל העיר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9445319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לקוח עירוני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8524744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נכסים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103840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תכנית עיצוב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778198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פיתוח וטופוגרפיה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309794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הפניות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560276"/>
                  </a:ext>
                </a:extLst>
              </a:tr>
              <a:tr h="260568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פרוגרמה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419432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הפרדה משטחי יזם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141750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מערכות טכניות      </a:t>
                      </a:r>
                      <a:endParaRPr lang="he-IL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6242267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לוגיסטיקה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4107540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מעליות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7146053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אקוסטיקה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4776683"/>
                  </a:ext>
                </a:extLst>
              </a:tr>
              <a:tr h="290264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פינוי אשפה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0085912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גישה למערכות/שטחים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414925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אישור משרדים ממשלתיים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5685282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חשמל </a:t>
                      </a:r>
                      <a:r>
                        <a:rPr lang="he-IL" sz="1000" b="1" dirty="0" err="1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ותיקשוב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843762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מיגון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3646854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בטיחות ומילוט</a:t>
                      </a:r>
                      <a:endParaRPr lang="he-IL" sz="1000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901114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שלביות ואסטרטגיה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9045582"/>
                  </a:ext>
                </a:extLst>
              </a:tr>
              <a:tr h="170983"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r>
                        <a:rPr lang="he-IL" sz="1000" b="1" dirty="0" smtClean="0">
                          <a:solidFill>
                            <a:srgbClr val="014C94"/>
                          </a:solidFill>
                          <a:latin typeface="Blender" pitchFamily="18" charset="-79"/>
                          <a:ea typeface="Arial Unicode MS" panose="020B0604020202020204" pitchFamily="34" charset="-128"/>
                          <a:cs typeface="Blender" pitchFamily="18" charset="-79"/>
                        </a:rPr>
                        <a:t>היבטים משפטיים</a:t>
                      </a: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5">
                        <a:lnSpc>
                          <a:spcPct val="100000"/>
                        </a:lnSpc>
                      </a:pPr>
                      <a:endParaRPr lang="he-IL" sz="1000" b="1" dirty="0" smtClean="0">
                        <a:solidFill>
                          <a:srgbClr val="014C94"/>
                        </a:solidFill>
                        <a:latin typeface="Blender" pitchFamily="18" charset="-79"/>
                        <a:ea typeface="Arial Unicode MS" panose="020B0604020202020204" pitchFamily="34" charset="-128"/>
                        <a:cs typeface="Blender" pitchFamily="18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4381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84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/>
          <p:cNvSpPr txBox="1">
            <a:spLocks/>
          </p:cNvSpPr>
          <p:nvPr/>
        </p:nvSpPr>
        <p:spPr>
          <a:xfrm>
            <a:off x="3581673" y="2636912"/>
            <a:ext cx="2664296" cy="792089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e-IL" sz="2700" b="1" dirty="0"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9" name="כותרת 1"/>
          <p:cNvSpPr>
            <a:spLocks noGrp="1"/>
          </p:cNvSpPr>
          <p:nvPr>
            <p:ph type="ctrTitle"/>
          </p:nvPr>
        </p:nvSpPr>
        <p:spPr>
          <a:xfrm>
            <a:off x="-23836" y="2276873"/>
            <a:ext cx="9906000" cy="1513383"/>
          </a:xfrm>
        </p:spPr>
        <p:txBody>
          <a:bodyPr>
            <a:normAutofit/>
          </a:bodyPr>
          <a:lstStyle/>
          <a:p>
            <a:r>
              <a:rPr lang="he-IL" sz="27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תודה!</a:t>
            </a:r>
            <a:endParaRPr lang="he-IL" sz="27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14249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 txBox="1">
            <a:spLocks/>
          </p:cNvSpPr>
          <p:nvPr/>
        </p:nvSpPr>
        <p:spPr>
          <a:xfrm>
            <a:off x="2069329" y="227729"/>
            <a:ext cx="5760640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התמצאות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914203" y="989782"/>
            <a:ext cx="8164257" cy="2160240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תצ"א + שמות רחובות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סימון השטח הציבורי המבונה בפרויקט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קונטקסט עירוני, התייחסות לסביבה ומטרדים</a:t>
            </a:r>
          </a:p>
        </p:txBody>
      </p:sp>
    </p:spTree>
    <p:extLst>
      <p:ext uri="{BB962C8B-B14F-4D97-AF65-F5344CB8AC3E}">
        <p14:creationId xmlns:p14="http://schemas.microsoft.com/office/powerpoint/2010/main" val="601636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/>
          <p:cNvSpPr txBox="1">
            <a:spLocks/>
          </p:cNvSpPr>
          <p:nvPr/>
        </p:nvSpPr>
        <p:spPr>
          <a:xfrm>
            <a:off x="-5153" y="1187739"/>
            <a:ext cx="9906000" cy="4752528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e-IL" sz="2700" b="1" dirty="0">
              <a:latin typeface="Blender" pitchFamily="18" charset="-79"/>
              <a:cs typeface="Blender" pitchFamily="18" charset="-79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253772"/>
              </p:ext>
            </p:extLst>
          </p:nvPr>
        </p:nvGraphicFramePr>
        <p:xfrm>
          <a:off x="341313" y="1412776"/>
          <a:ext cx="9389305" cy="3200400"/>
        </p:xfrm>
        <a:graphic>
          <a:graphicData uri="http://schemas.openxmlformats.org/drawingml/2006/table">
            <a:tbl>
              <a:tblPr rtl="1" firstRow="1" bandRow="1">
                <a:tableStyleId>{69012ECD-51FC-41F1-AA8D-1B2483CD663E}</a:tableStyleId>
              </a:tblPr>
              <a:tblGrid>
                <a:gridCol w="2000727">
                  <a:extLst>
                    <a:ext uri="{9D8B030D-6E8A-4147-A177-3AD203B41FA5}">
                      <a16:colId xmlns:a16="http://schemas.microsoft.com/office/drawing/2014/main" val="3665988678"/>
                    </a:ext>
                  </a:extLst>
                </a:gridCol>
                <a:gridCol w="2000727">
                  <a:extLst>
                    <a:ext uri="{9D8B030D-6E8A-4147-A177-3AD203B41FA5}">
                      <a16:colId xmlns:a16="http://schemas.microsoft.com/office/drawing/2014/main" val="126631904"/>
                    </a:ext>
                  </a:extLst>
                </a:gridCol>
                <a:gridCol w="2000727">
                  <a:extLst>
                    <a:ext uri="{9D8B030D-6E8A-4147-A177-3AD203B41FA5}">
                      <a16:colId xmlns:a16="http://schemas.microsoft.com/office/drawing/2014/main" val="2503376145"/>
                    </a:ext>
                  </a:extLst>
                </a:gridCol>
                <a:gridCol w="3387124">
                  <a:extLst>
                    <a:ext uri="{9D8B030D-6E8A-4147-A177-3AD203B41FA5}">
                      <a16:colId xmlns:a16="http://schemas.microsoft.com/office/drawing/2014/main" val="1160538210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600" b="1" kern="1200" dirty="0" smtClean="0">
                          <a:solidFill>
                            <a:schemeClr val="bg1"/>
                          </a:solidFill>
                          <a:latin typeface="Blender" panose="02020003050405020304" pitchFamily="18" charset="-79"/>
                          <a:ea typeface="+mn-ea"/>
                          <a:cs typeface="Blender" panose="02020003050405020304" pitchFamily="18" charset="-79"/>
                        </a:rPr>
                        <a:t>אבן דרך</a:t>
                      </a:r>
                      <a:endParaRPr lang="he-IL" sz="1600" b="1" kern="1200" dirty="0">
                        <a:solidFill>
                          <a:schemeClr val="bg1"/>
                        </a:solidFill>
                        <a:latin typeface="Blender" panose="02020003050405020304" pitchFamily="18" charset="-79"/>
                        <a:ea typeface="+mn-ea"/>
                        <a:cs typeface="Blender" panose="02020003050405020304" pitchFamily="18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C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dirty="0" smtClean="0">
                          <a:solidFill>
                            <a:schemeClr val="bg1"/>
                          </a:solidFill>
                          <a:latin typeface="Blender" panose="02020003050405020304" pitchFamily="18" charset="-79"/>
                          <a:ea typeface="+mn-ea"/>
                          <a:cs typeface="Blender" panose="02020003050405020304" pitchFamily="18" charset="-79"/>
                        </a:rPr>
                        <a:t>לו"ז צפוי - יזם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C3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לו"ז – משמעות עירונית</a:t>
                      </a:r>
                      <a:endParaRPr lang="he-IL" sz="1600" dirty="0"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C3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הערות</a:t>
                      </a:r>
                      <a:endParaRPr lang="he-IL" sz="1600" dirty="0"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C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79679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600" kern="1200" dirty="0" smtClean="0">
                          <a:solidFill>
                            <a:srgbClr val="014C94"/>
                          </a:solidFill>
                          <a:latin typeface="Blender" panose="02020003050405020304" pitchFamily="18" charset="-79"/>
                          <a:ea typeface="+mn-ea"/>
                          <a:cs typeface="Blender" panose="02020003050405020304" pitchFamily="18" charset="-79"/>
                        </a:rPr>
                        <a:t>אישור תכנית עיצוב</a:t>
                      </a:r>
                      <a:endParaRPr lang="he-IL" sz="1600" kern="12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ea typeface="+mn-ea"/>
                        <a:cs typeface="Blender" panose="02020003050405020304" pitchFamily="18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endParaRPr lang="he-IL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endParaRPr lang="he-IL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endParaRPr lang="he-IL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0768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600" kern="1200" dirty="0" smtClean="0">
                          <a:solidFill>
                            <a:srgbClr val="014C94"/>
                          </a:solidFill>
                          <a:latin typeface="Blender" panose="02020003050405020304" pitchFamily="18" charset="-79"/>
                          <a:ea typeface="+mn-ea"/>
                          <a:cs typeface="Blender" panose="02020003050405020304" pitchFamily="18" charset="-79"/>
                        </a:rPr>
                        <a:t>קבלת היתר</a:t>
                      </a:r>
                      <a:endParaRPr lang="he-IL" sz="1600" kern="12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ea typeface="+mn-ea"/>
                        <a:cs typeface="Blender" panose="02020003050405020304" pitchFamily="18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endParaRPr lang="he-IL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endParaRPr lang="he-IL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endParaRPr lang="he-IL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0852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solidFill>
                            <a:srgbClr val="014C94"/>
                          </a:solidFill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התחלת ביצוע</a:t>
                      </a:r>
                      <a:endParaRPr lang="he-IL" sz="16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9046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solidFill>
                            <a:srgbClr val="014C94"/>
                          </a:solidFill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מסירה</a:t>
                      </a:r>
                      <a:endParaRPr lang="he-IL" sz="1600" dirty="0">
                        <a:solidFill>
                          <a:srgbClr val="014C94"/>
                        </a:solidFill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46222"/>
                  </a:ext>
                </a:extLst>
              </a:tr>
            </a:tbl>
          </a:graphicData>
        </a:graphic>
      </p:graphicFrame>
      <p:sp>
        <p:nvSpPr>
          <p:cNvPr id="6" name="כותרת 1"/>
          <p:cNvSpPr txBox="1">
            <a:spLocks/>
          </p:cNvSpPr>
          <p:nvPr/>
        </p:nvSpPr>
        <p:spPr>
          <a:xfrm>
            <a:off x="2069329" y="227729"/>
            <a:ext cx="5760640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לוח זמנים </a:t>
            </a:r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עקרוני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22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2436785" y="1340768"/>
            <a:ext cx="1637132" cy="288032"/>
          </a:xfrm>
          <a:prstGeom prst="rect">
            <a:avLst/>
          </a:prstGeom>
          <a:solidFill>
            <a:srgbClr val="00B0F0">
              <a:alpha val="4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949"/>
          </a:p>
        </p:txBody>
      </p:sp>
      <p:pic>
        <p:nvPicPr>
          <p:cNvPr id="9" name="תמונה 8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37" r="10434"/>
          <a:stretch/>
        </p:blipFill>
        <p:spPr>
          <a:xfrm rot="5400000">
            <a:off x="5107469" y="1835130"/>
            <a:ext cx="5439003" cy="3168352"/>
          </a:xfrm>
          <a:prstGeom prst="rect">
            <a:avLst/>
          </a:prstGeom>
        </p:spPr>
      </p:pic>
      <p:pic>
        <p:nvPicPr>
          <p:cNvPr id="11" name="תמונה 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5400000">
            <a:off x="335286" y="1828632"/>
            <a:ext cx="5550320" cy="3240360"/>
          </a:xfrm>
          <a:prstGeom prst="rect">
            <a:avLst/>
          </a:prstGeom>
        </p:spPr>
      </p:pic>
      <p:sp>
        <p:nvSpPr>
          <p:cNvPr id="6" name="כותרת 1"/>
          <p:cNvSpPr txBox="1">
            <a:spLocks/>
          </p:cNvSpPr>
          <p:nvPr/>
        </p:nvSpPr>
        <p:spPr>
          <a:xfrm>
            <a:off x="0" y="229783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התנעת הליווי והבקרה </a:t>
            </a:r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מול </a:t>
            </a:r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היזם </a:t>
            </a:r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על </a:t>
            </a:r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רקע ציר תכנון וציר רישוי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1689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 txBox="1">
            <a:spLocks/>
          </p:cNvSpPr>
          <p:nvPr/>
        </p:nvSpPr>
        <p:spPr>
          <a:xfrm>
            <a:off x="2069329" y="227729"/>
            <a:ext cx="5760640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נספח בינוי / תכנית עיצוב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-3174" y="701749"/>
            <a:ext cx="9081634" cy="4662413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קווי בניין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מגבלות בינוי + משמעויות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ניתוח זכויות (על/תת קרקע) + חניות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דרכי הגעה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רגל (להבין תנועה במתחם; כניסות/יציאות במבנה)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דרכי הגעה רכב (חניות; העלאה/הורדה; היכן גישה לרכב במתחם; האם לא/מתואם)</a:t>
            </a:r>
            <a:endParaRPr lang="he-IL" sz="200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מידע על הפרויקט ויתר המשתמשים מלבד השימוש הציבורי</a:t>
            </a:r>
          </a:p>
        </p:txBody>
      </p:sp>
    </p:spTree>
    <p:extLst>
      <p:ext uri="{BB962C8B-B14F-4D97-AF65-F5344CB8AC3E}">
        <p14:creationId xmlns:p14="http://schemas.microsoft.com/office/powerpoint/2010/main" val="2754642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1"/>
          <p:cNvSpPr txBox="1">
            <a:spLocks/>
          </p:cNvSpPr>
          <p:nvPr/>
        </p:nvSpPr>
        <p:spPr>
          <a:xfrm>
            <a:off x="2069329" y="227729"/>
            <a:ext cx="5760640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פרוגרמה עירונית מאושרת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520709" y="692696"/>
            <a:ext cx="8712968" cy="5166470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שטח עיקרי נטו/ברוטו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סה"כ שטח עיקרי + שירות על הקרקע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שטח פיתוח על הקרקע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שטח עיקרי/שירות בתת הקרקע + חניות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דגשים מיוחדים לצרכי הלקוח העירוני </a:t>
            </a:r>
            <a:r>
              <a:rPr lang="he-IL" sz="14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(</a:t>
            </a:r>
            <a:r>
              <a:rPr lang="he-IL" sz="1400" b="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אוכלוסייה מיוחדת/ מיגון/ שירותים/ נגישות/ מילוט/ רוחב מסדרון/ קירבה למעלית/ העלאה והורדה וכד')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צרכי הלקוח להפרדת גישות/קומה </a:t>
            </a:r>
            <a:r>
              <a:rPr lang="he-IL" sz="1400" b="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(גישות נפרדות ללקוחות שונים/ כניסות נפרדות/ נדרשת הפרדה </a:t>
            </a:r>
            <a:r>
              <a:rPr lang="he-IL" sz="1400" b="0" dirty="0" err="1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קומתית</a:t>
            </a:r>
            <a:r>
              <a:rPr lang="he-IL" sz="1400" b="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 מיתר משתמשי הבניין/ הצנעה של הגישה ללקוחות מסוימים)</a:t>
            </a:r>
            <a:endParaRPr lang="he-IL" sz="1400" b="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73168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/>
          </p:cNvSpPr>
          <p:nvPr/>
        </p:nvSpPr>
        <p:spPr>
          <a:xfrm>
            <a:off x="2069329" y="227729"/>
            <a:ext cx="5760640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תכנית קומת קרקע </a:t>
            </a:r>
            <a:r>
              <a:rPr lang="he-IL" sz="1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(מבדיקת ההיתכנות)</a:t>
            </a:r>
            <a:endParaRPr lang="he-IL" sz="1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3914555" y="5586455"/>
            <a:ext cx="5337229" cy="360040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1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* יש להציג קומות ושימושים מעל, מתחת ולצד השימוש הציבורי</a:t>
            </a: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914203" y="774173"/>
            <a:ext cx="8164257" cy="4239003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על רקע פיתוח כולל סביבה קרובה, חצרות ושטחי פיתוח ציבוריים ככל וישנם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שמות חללים מרכזיים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שטח חללים מרכזיים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כולל </a:t>
            </a: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חצרות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ומרפסות (מ"ר)</a:t>
            </a:r>
            <a:endParaRPr lang="he-IL" sz="200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מידות ראשיות ומעברים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פתחים וחילון</a:t>
            </a:r>
          </a:p>
        </p:txBody>
      </p:sp>
    </p:spTree>
    <p:extLst>
      <p:ext uri="{BB962C8B-B14F-4D97-AF65-F5344CB8AC3E}">
        <p14:creationId xmlns:p14="http://schemas.microsoft.com/office/powerpoint/2010/main" val="2201330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/>
          </p:cNvSpPr>
          <p:nvPr/>
        </p:nvSpPr>
        <p:spPr>
          <a:xfrm>
            <a:off x="2069329" y="227729"/>
            <a:ext cx="5760640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תכנית קומה א'/ב'/.. </a:t>
            </a:r>
            <a:r>
              <a:rPr lang="he-IL" sz="1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(מבדיקת ההיתכנות)</a:t>
            </a:r>
            <a:endParaRPr lang="he-IL" sz="1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3914555" y="5586455"/>
            <a:ext cx="5337229" cy="360040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1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* יש להציג קומות ושימושים מעל, מתחת ולצד השימוש הציבורי</a:t>
            </a: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914203" y="728908"/>
            <a:ext cx="8164257" cy="4239003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על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רקע מתאר </a:t>
            </a: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קומות תחתונות ופיתוח מוחלש כולל מרפסות וסביבה קרובה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שמות חללים מרכזיים 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שטח חללים מרכזיים במ"ר (כולל חצרות ומרפסות)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מידות ראשיות ומעברים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פתחים וחילון</a:t>
            </a:r>
          </a:p>
        </p:txBody>
      </p:sp>
    </p:spTree>
    <p:extLst>
      <p:ext uri="{BB962C8B-B14F-4D97-AF65-F5344CB8AC3E}">
        <p14:creationId xmlns:p14="http://schemas.microsoft.com/office/powerpoint/2010/main" val="612526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/>
          <p:cNvSpPr txBox="1">
            <a:spLocks/>
          </p:cNvSpPr>
          <p:nvPr/>
        </p:nvSpPr>
        <p:spPr>
          <a:xfrm>
            <a:off x="3914555" y="5586455"/>
            <a:ext cx="5337229" cy="360040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1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* יש להציג קומות ושימושים מעל, מתחת ולצד השימוש הציבורי</a:t>
            </a: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2069329" y="227729"/>
            <a:ext cx="5760640" cy="50218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תכנית קומת מרתף </a:t>
            </a:r>
            <a:r>
              <a:rPr lang="he-IL" sz="1400" b="1" dirty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(מבדיקת ההיתכנות)</a:t>
            </a:r>
            <a:endParaRPr lang="he-IL" sz="1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914203" y="728908"/>
            <a:ext cx="8164257" cy="4239003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כולל סימון כניסות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שמות חללים מרכזיים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שטח חללים מרכזיים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(מ"ר)</a:t>
            </a:r>
            <a:endParaRPr lang="he-IL" sz="200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מידות ראשיות ומעברים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פתחים ככל וישנם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חניות ושימושים</a:t>
            </a:r>
          </a:p>
        </p:txBody>
      </p:sp>
    </p:spTree>
    <p:extLst>
      <p:ext uri="{BB962C8B-B14F-4D97-AF65-F5344CB8AC3E}">
        <p14:creationId xmlns:p14="http://schemas.microsoft.com/office/powerpoint/2010/main" val="428257698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13416</TotalTime>
  <Words>420</Words>
  <Application>Microsoft Office PowerPoint</Application>
  <PresentationFormat>מותאם אישית</PresentationFormat>
  <Paragraphs>86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12</vt:i4>
      </vt:variant>
    </vt:vector>
  </HeadingPairs>
  <TitlesOfParts>
    <vt:vector size="20" baseType="lpstr">
      <vt:lpstr>Arial</vt:lpstr>
      <vt:lpstr>Arial Unicode MS</vt:lpstr>
      <vt:lpstr>Blender</vt:lpstr>
      <vt:lpstr>Calibri</vt:lpstr>
      <vt:lpstr>Calibri Light</vt:lpstr>
      <vt:lpstr>Times New Roman</vt:lpstr>
      <vt:lpstr>ערכת נושא Office</vt:lpstr>
      <vt:lpstr>עיצוב מותאם אישית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תודה!</vt:lpstr>
    </vt:vector>
  </TitlesOfParts>
  <Company>Tel-Aviv Municipality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פיילוט הכנת תכניות עיצוב</dc:title>
  <dc:creator>גיא בלטר</dc:creator>
  <cp:lastModifiedBy>יסמין אבישר - מנהלת פרוייקטים</cp:lastModifiedBy>
  <cp:revision>1266</cp:revision>
  <cp:lastPrinted>2025-04-27T12:41:49Z</cp:lastPrinted>
  <dcterms:created xsi:type="dcterms:W3CDTF">2016-10-27T11:49:57Z</dcterms:created>
  <dcterms:modified xsi:type="dcterms:W3CDTF">2025-04-28T10:03:36Z</dcterms:modified>
</cp:coreProperties>
</file>