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6" r:id="rId1"/>
  </p:sldMasterIdLst>
  <p:notesMasterIdLst>
    <p:notesMasterId r:id="rId15"/>
  </p:notesMasterIdLst>
  <p:handoutMasterIdLst>
    <p:handoutMasterId r:id="rId16"/>
  </p:handoutMasterIdLst>
  <p:sldIdLst>
    <p:sldId id="359" r:id="rId2"/>
    <p:sldId id="355" r:id="rId3"/>
    <p:sldId id="429" r:id="rId4"/>
    <p:sldId id="430" r:id="rId5"/>
    <p:sldId id="438" r:id="rId6"/>
    <p:sldId id="432" r:id="rId7"/>
    <p:sldId id="433" r:id="rId8"/>
    <p:sldId id="434" r:id="rId9"/>
    <p:sldId id="378" r:id="rId10"/>
    <p:sldId id="435" r:id="rId11"/>
    <p:sldId id="437" r:id="rId12"/>
    <p:sldId id="436" r:id="rId13"/>
    <p:sldId id="376" r:id="rId14"/>
  </p:sldIdLst>
  <p:sldSz cx="9899650" cy="6858000"/>
  <p:notesSz cx="9928225" cy="679767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58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F497D"/>
    <a:srgbClr val="FFDA69"/>
    <a:srgbClr val="00B0F0"/>
    <a:srgbClr val="0000FF"/>
    <a:srgbClr val="0066CC"/>
    <a:srgbClr val="FFCC66"/>
    <a:srgbClr val="FF6600"/>
    <a:srgbClr val="4F81BD"/>
    <a:srgbClr val="558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78" autoAdjust="0"/>
    <p:restoredTop sz="94657" autoAdjust="0"/>
  </p:normalViewPr>
  <p:slideViewPr>
    <p:cSldViewPr>
      <p:cViewPr varScale="1">
        <p:scale>
          <a:sx n="82" d="100"/>
          <a:sy n="82" d="100"/>
        </p:scale>
        <p:origin x="696" y="84"/>
      </p:cViewPr>
      <p:guideLst>
        <p:guide orient="horz" pos="346"/>
        <p:guide pos="58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222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5626315" y="6"/>
            <a:ext cx="4301912" cy="340485"/>
          </a:xfrm>
          <a:prstGeom prst="rect">
            <a:avLst/>
          </a:prstGeom>
        </p:spPr>
        <p:txBody>
          <a:bodyPr vert="horz" lIns="62958" tIns="31480" rIns="62958" bIns="31480" rtlCol="1"/>
          <a:lstStyle>
            <a:lvl1pPr algn="r">
              <a:defRPr sz="8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96" y="6"/>
            <a:ext cx="4303501" cy="340485"/>
          </a:xfrm>
          <a:prstGeom prst="rect">
            <a:avLst/>
          </a:prstGeom>
        </p:spPr>
        <p:txBody>
          <a:bodyPr vert="horz" lIns="62958" tIns="31480" rIns="62958" bIns="31480" rtlCol="1"/>
          <a:lstStyle>
            <a:lvl1pPr algn="l">
              <a:defRPr sz="800"/>
            </a:lvl1pPr>
          </a:lstStyle>
          <a:p>
            <a:fld id="{CC404C0F-456A-4C35-B8F8-2D13BA3FDA0C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5626315" y="6457195"/>
            <a:ext cx="4301912" cy="340485"/>
          </a:xfrm>
          <a:prstGeom prst="rect">
            <a:avLst/>
          </a:prstGeom>
        </p:spPr>
        <p:txBody>
          <a:bodyPr vert="horz" lIns="62958" tIns="31480" rIns="62958" bIns="31480" rtlCol="1" anchor="b"/>
          <a:lstStyle>
            <a:lvl1pPr algn="r">
              <a:defRPr sz="8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96" y="6457195"/>
            <a:ext cx="4303501" cy="340485"/>
          </a:xfrm>
          <a:prstGeom prst="rect">
            <a:avLst/>
          </a:prstGeom>
        </p:spPr>
        <p:txBody>
          <a:bodyPr vert="horz" lIns="62958" tIns="31480" rIns="62958" bIns="31480" rtlCol="1" anchor="b"/>
          <a:lstStyle>
            <a:lvl1pPr algn="l">
              <a:defRPr sz="800"/>
            </a:lvl1pPr>
          </a:lstStyle>
          <a:p>
            <a:fld id="{CD20865B-7780-4653-BADD-85B2AC58A8A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49060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5625999" y="1"/>
            <a:ext cx="4302231" cy="339884"/>
          </a:xfrm>
          <a:prstGeom prst="rect">
            <a:avLst/>
          </a:prstGeom>
        </p:spPr>
        <p:txBody>
          <a:bodyPr vert="horz" lIns="95521" tIns="47761" rIns="95521" bIns="47761" rtlCol="1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2308" y="1"/>
            <a:ext cx="4302231" cy="339884"/>
          </a:xfrm>
          <a:prstGeom prst="rect">
            <a:avLst/>
          </a:prstGeom>
        </p:spPr>
        <p:txBody>
          <a:bodyPr vert="horz" lIns="95521" tIns="47761" rIns="95521" bIns="47761" rtlCol="1"/>
          <a:lstStyle>
            <a:lvl1pPr algn="l">
              <a:defRPr sz="1300"/>
            </a:lvl1pPr>
          </a:lstStyle>
          <a:p>
            <a:fld id="{F1DC1107-FA14-4DA1-AAC0-2F75DB68BB4B}" type="datetimeFigureOut">
              <a:rPr lang="he-IL" smtClean="0"/>
              <a:t>ל'/ניסן/תשפ"ה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125788" y="509588"/>
            <a:ext cx="36798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21" tIns="47761" rIns="95521" bIns="47761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992823" y="3228900"/>
            <a:ext cx="7942580" cy="3058954"/>
          </a:xfrm>
          <a:prstGeom prst="rect">
            <a:avLst/>
          </a:prstGeom>
        </p:spPr>
        <p:txBody>
          <a:bodyPr vert="horz" lIns="95521" tIns="47761" rIns="95521" bIns="47761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5625999" y="6456613"/>
            <a:ext cx="4302231" cy="339884"/>
          </a:xfrm>
          <a:prstGeom prst="rect">
            <a:avLst/>
          </a:prstGeom>
        </p:spPr>
        <p:txBody>
          <a:bodyPr vert="horz" lIns="95521" tIns="47761" rIns="95521" bIns="47761" rtlCol="1" anchor="b"/>
          <a:lstStyle>
            <a:lvl1pPr algn="r">
              <a:defRPr sz="13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2308" y="6456613"/>
            <a:ext cx="4302231" cy="339884"/>
          </a:xfrm>
          <a:prstGeom prst="rect">
            <a:avLst/>
          </a:prstGeom>
        </p:spPr>
        <p:txBody>
          <a:bodyPr vert="horz" lIns="95521" tIns="47761" rIns="95521" bIns="47761" rtlCol="1" anchor="b"/>
          <a:lstStyle>
            <a:lvl1pPr algn="l">
              <a:defRPr sz="1300"/>
            </a:lvl1pPr>
          </a:lstStyle>
          <a:p>
            <a:fld id="{1D00F1D9-CE5E-4A4A-8794-5A92978221E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1016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1675563" y="6309324"/>
            <a:ext cx="1363081" cy="365125"/>
          </a:xfrm>
          <a:prstGeom prst="rect">
            <a:avLst/>
          </a:prstGeom>
        </p:spPr>
        <p:txBody>
          <a:bodyPr/>
          <a:lstStyle/>
          <a:p>
            <a:r>
              <a:rPr lang="he-IL" dirty="0" smtClean="0"/>
              <a:t>לוגו אדריכל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52054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dirty="0" smtClean="0"/>
              <a:t>שם הפרו</a:t>
            </a:r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197297" y="6406037"/>
            <a:ext cx="2309918" cy="365125"/>
          </a:xfrm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54390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382381" y="6356354"/>
            <a:ext cx="3134889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28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94983" y="6356354"/>
            <a:ext cx="2309918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A37EC-F32D-4D30-8031-7576C6A8CB3B}" type="slidenum">
              <a:rPr lang="he-IL" smtClean="0"/>
              <a:t>‹#›</a:t>
            </a:fld>
            <a:endParaRPr lang="he-IL"/>
          </a:p>
        </p:txBody>
      </p:sp>
      <p:sp>
        <p:nvSpPr>
          <p:cNvPr id="30" name="מלבן 29">
            <a:extLst>
              <a:ext uri="{FF2B5EF4-FFF2-40B4-BE49-F238E27FC236}">
                <a16:creationId xmlns:a16="http://schemas.microsoft.com/office/drawing/2014/main" id="{E4FA2957-49ED-44B6-8CE5-A7B759771CB5}"/>
              </a:ext>
            </a:extLst>
          </p:cNvPr>
          <p:cNvSpPr/>
          <p:nvPr/>
        </p:nvSpPr>
        <p:spPr>
          <a:xfrm>
            <a:off x="1279772" y="6786035"/>
            <a:ext cx="8619879" cy="71968"/>
          </a:xfrm>
          <a:prstGeom prst="rect">
            <a:avLst/>
          </a:prstGeom>
          <a:gradFill>
            <a:gsLst>
              <a:gs pos="0">
                <a:srgbClr val="00B0F0"/>
              </a:gs>
              <a:gs pos="50000">
                <a:srgbClr val="00B0F0">
                  <a:lumMod val="50000"/>
                  <a:lumOff val="50000"/>
                </a:srgb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799" dirty="0"/>
          </a:p>
        </p:txBody>
      </p:sp>
      <p:sp>
        <p:nvSpPr>
          <p:cNvPr id="34" name="כותרת 1">
            <a:extLst>
              <a:ext uri="{FF2B5EF4-FFF2-40B4-BE49-F238E27FC236}">
                <a16:creationId xmlns:a16="http://schemas.microsoft.com/office/drawing/2014/main" id="{34318C11-F088-477F-AD77-5CE20D6E996D}"/>
              </a:ext>
            </a:extLst>
          </p:cNvPr>
          <p:cNvSpPr txBox="1">
            <a:spLocks/>
          </p:cNvSpPr>
          <p:nvPr userDrawn="1"/>
        </p:nvSpPr>
        <p:spPr>
          <a:xfrm>
            <a:off x="413321" y="6356351"/>
            <a:ext cx="1070476" cy="215984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1099" b="1" dirty="0" smtClean="0">
                <a:latin typeface="Blender" pitchFamily="18" charset="-79"/>
                <a:cs typeface="Blender" pitchFamily="18" charset="-79"/>
              </a:rPr>
              <a:t>לוגו רלוונטי</a:t>
            </a:r>
            <a:endParaRPr lang="he-IL" sz="1099" b="1" dirty="0"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id="{34318C11-F088-477F-AD77-5CE20D6E996D}"/>
              </a:ext>
            </a:extLst>
          </p:cNvPr>
          <p:cNvSpPr txBox="1">
            <a:spLocks/>
          </p:cNvSpPr>
          <p:nvPr userDrawn="1"/>
        </p:nvSpPr>
        <p:spPr>
          <a:xfrm>
            <a:off x="4599429" y="6381368"/>
            <a:ext cx="1070476" cy="215984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1099" b="1" dirty="0" smtClean="0">
                <a:latin typeface="Blender" pitchFamily="18" charset="-79"/>
                <a:cs typeface="Blender" pitchFamily="18" charset="-79"/>
              </a:rPr>
              <a:t>שם </a:t>
            </a:r>
            <a:r>
              <a:rPr lang="he-IL" sz="1099" b="1" dirty="0" err="1" smtClean="0">
                <a:latin typeface="Blender" pitchFamily="18" charset="-79"/>
                <a:cs typeface="Blender" pitchFamily="18" charset="-79"/>
              </a:rPr>
              <a:t>הפרוייקט</a:t>
            </a:r>
            <a:endParaRPr lang="he-IL" sz="1099" b="1" dirty="0"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4542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89910" rtl="1" eaLnBrk="1" latinLnBrk="0" hangingPunct="1">
        <a:spcBef>
          <a:spcPct val="0"/>
        </a:spcBef>
        <a:buNone/>
        <a:defRPr sz="4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216" indent="-371216" algn="r" defTabSz="989910" rtl="1" eaLnBrk="1" latinLnBrk="0" hangingPunct="1">
        <a:spcBef>
          <a:spcPct val="20000"/>
        </a:spcBef>
        <a:buFont typeface="Arial" panose="020B0604020202020204" pitchFamily="34" charset="0"/>
        <a:buChar char="•"/>
        <a:defRPr sz="3464" kern="1200">
          <a:solidFill>
            <a:schemeClr val="tx1"/>
          </a:solidFill>
          <a:latin typeface="+mn-lt"/>
          <a:ea typeface="+mn-ea"/>
          <a:cs typeface="+mn-cs"/>
        </a:defRPr>
      </a:lvl1pPr>
      <a:lvl2pPr marL="804302" indent="-309346" algn="r" defTabSz="989910" rtl="1" eaLnBrk="1" latinLnBrk="0" hangingPunct="1">
        <a:spcBef>
          <a:spcPct val="20000"/>
        </a:spcBef>
        <a:buFont typeface="Arial" panose="020B0604020202020204" pitchFamily="34" charset="0"/>
        <a:buChar char="–"/>
        <a:defRPr sz="3032" kern="1200">
          <a:solidFill>
            <a:schemeClr val="tx1"/>
          </a:solidFill>
          <a:latin typeface="+mn-lt"/>
          <a:ea typeface="+mn-ea"/>
          <a:cs typeface="+mn-cs"/>
        </a:defRPr>
      </a:lvl2pPr>
      <a:lvl3pPr marL="1237387" indent="-247477" algn="r" defTabSz="989910" rtl="1" eaLnBrk="1" latinLnBrk="0" hangingPunct="1">
        <a:spcBef>
          <a:spcPct val="20000"/>
        </a:spcBef>
        <a:buFont typeface="Arial" panose="020B0604020202020204" pitchFamily="34" charset="0"/>
        <a:buChar char="•"/>
        <a:defRPr sz="2598" kern="1200">
          <a:solidFill>
            <a:schemeClr val="tx1"/>
          </a:solidFill>
          <a:latin typeface="+mn-lt"/>
          <a:ea typeface="+mn-ea"/>
          <a:cs typeface="+mn-cs"/>
        </a:defRPr>
      </a:lvl3pPr>
      <a:lvl4pPr marL="1732341" indent="-247477" algn="r" defTabSz="989910" rtl="1" eaLnBrk="1" latinLnBrk="0" hangingPunct="1">
        <a:spcBef>
          <a:spcPct val="20000"/>
        </a:spcBef>
        <a:buFont typeface="Arial" panose="020B0604020202020204" pitchFamily="34" charset="0"/>
        <a:buChar char="–"/>
        <a:defRPr sz="2165" kern="1200">
          <a:solidFill>
            <a:schemeClr val="tx1"/>
          </a:solidFill>
          <a:latin typeface="+mn-lt"/>
          <a:ea typeface="+mn-ea"/>
          <a:cs typeface="+mn-cs"/>
        </a:defRPr>
      </a:lvl4pPr>
      <a:lvl5pPr marL="2227297" indent="-247477" algn="r" defTabSz="989910" rtl="1" eaLnBrk="1" latinLnBrk="0" hangingPunct="1">
        <a:spcBef>
          <a:spcPct val="20000"/>
        </a:spcBef>
        <a:buFont typeface="Arial" panose="020B0604020202020204" pitchFamily="34" charset="0"/>
        <a:buChar char="»"/>
        <a:defRPr sz="2165" kern="1200">
          <a:solidFill>
            <a:schemeClr val="tx1"/>
          </a:solidFill>
          <a:latin typeface="+mn-lt"/>
          <a:ea typeface="+mn-ea"/>
          <a:cs typeface="+mn-cs"/>
        </a:defRPr>
      </a:lvl5pPr>
      <a:lvl6pPr marL="2722251" indent="-247477" algn="r" defTabSz="989910" rtl="1" eaLnBrk="1" latinLnBrk="0" hangingPunct="1">
        <a:spcBef>
          <a:spcPct val="20000"/>
        </a:spcBef>
        <a:buFont typeface="Arial" panose="020B0604020202020204" pitchFamily="34" charset="0"/>
        <a:buChar char="•"/>
        <a:defRPr sz="2165" kern="1200">
          <a:solidFill>
            <a:schemeClr val="tx1"/>
          </a:solidFill>
          <a:latin typeface="+mn-lt"/>
          <a:ea typeface="+mn-ea"/>
          <a:cs typeface="+mn-cs"/>
        </a:defRPr>
      </a:lvl6pPr>
      <a:lvl7pPr marL="3217206" indent="-247477" algn="r" defTabSz="989910" rtl="1" eaLnBrk="1" latinLnBrk="0" hangingPunct="1">
        <a:spcBef>
          <a:spcPct val="20000"/>
        </a:spcBef>
        <a:buFont typeface="Arial" panose="020B0604020202020204" pitchFamily="34" charset="0"/>
        <a:buChar char="•"/>
        <a:defRPr sz="2165" kern="1200">
          <a:solidFill>
            <a:schemeClr val="tx1"/>
          </a:solidFill>
          <a:latin typeface="+mn-lt"/>
          <a:ea typeface="+mn-ea"/>
          <a:cs typeface="+mn-cs"/>
        </a:defRPr>
      </a:lvl7pPr>
      <a:lvl8pPr marL="3712161" indent="-247477" algn="r" defTabSz="989910" rtl="1" eaLnBrk="1" latinLnBrk="0" hangingPunct="1">
        <a:spcBef>
          <a:spcPct val="20000"/>
        </a:spcBef>
        <a:buFont typeface="Arial" panose="020B0604020202020204" pitchFamily="34" charset="0"/>
        <a:buChar char="•"/>
        <a:defRPr sz="2165" kern="1200">
          <a:solidFill>
            <a:schemeClr val="tx1"/>
          </a:solidFill>
          <a:latin typeface="+mn-lt"/>
          <a:ea typeface="+mn-ea"/>
          <a:cs typeface="+mn-cs"/>
        </a:defRPr>
      </a:lvl8pPr>
      <a:lvl9pPr marL="4207115" indent="-247477" algn="r" defTabSz="989910" rtl="1" eaLnBrk="1" latinLnBrk="0" hangingPunct="1">
        <a:spcBef>
          <a:spcPct val="20000"/>
        </a:spcBef>
        <a:buFont typeface="Arial" panose="020B0604020202020204" pitchFamily="34" charset="0"/>
        <a:buChar char="•"/>
        <a:defRPr sz="21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89910" rtl="1" eaLnBrk="1" latinLnBrk="0" hangingPunct="1"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94954" algn="r" defTabSz="989910" rtl="1" eaLnBrk="1" latinLnBrk="0" hangingPunct="1">
        <a:defRPr sz="1949" kern="1200">
          <a:solidFill>
            <a:schemeClr val="tx1"/>
          </a:solidFill>
          <a:latin typeface="+mn-lt"/>
          <a:ea typeface="+mn-ea"/>
          <a:cs typeface="+mn-cs"/>
        </a:defRPr>
      </a:lvl2pPr>
      <a:lvl3pPr marL="989910" algn="r" defTabSz="989910" rtl="1" eaLnBrk="1" latinLnBrk="0" hangingPunct="1">
        <a:defRPr sz="1949" kern="1200">
          <a:solidFill>
            <a:schemeClr val="tx1"/>
          </a:solidFill>
          <a:latin typeface="+mn-lt"/>
          <a:ea typeface="+mn-ea"/>
          <a:cs typeface="+mn-cs"/>
        </a:defRPr>
      </a:lvl3pPr>
      <a:lvl4pPr marL="1484864" algn="r" defTabSz="989910" rtl="1" eaLnBrk="1" latinLnBrk="0" hangingPunct="1">
        <a:defRPr sz="1949" kern="1200">
          <a:solidFill>
            <a:schemeClr val="tx1"/>
          </a:solidFill>
          <a:latin typeface="+mn-lt"/>
          <a:ea typeface="+mn-ea"/>
          <a:cs typeface="+mn-cs"/>
        </a:defRPr>
      </a:lvl4pPr>
      <a:lvl5pPr marL="1979819" algn="r" defTabSz="989910" rtl="1" eaLnBrk="1" latinLnBrk="0" hangingPunct="1">
        <a:defRPr sz="1949" kern="1200">
          <a:solidFill>
            <a:schemeClr val="tx1"/>
          </a:solidFill>
          <a:latin typeface="+mn-lt"/>
          <a:ea typeface="+mn-ea"/>
          <a:cs typeface="+mn-cs"/>
        </a:defRPr>
      </a:lvl5pPr>
      <a:lvl6pPr marL="2474774" algn="r" defTabSz="989910" rtl="1" eaLnBrk="1" latinLnBrk="0" hangingPunct="1">
        <a:defRPr sz="1949" kern="1200">
          <a:solidFill>
            <a:schemeClr val="tx1"/>
          </a:solidFill>
          <a:latin typeface="+mn-lt"/>
          <a:ea typeface="+mn-ea"/>
          <a:cs typeface="+mn-cs"/>
        </a:defRPr>
      </a:lvl6pPr>
      <a:lvl7pPr marL="2969728" algn="r" defTabSz="989910" rtl="1" eaLnBrk="1" latinLnBrk="0" hangingPunct="1">
        <a:defRPr sz="1949" kern="1200">
          <a:solidFill>
            <a:schemeClr val="tx1"/>
          </a:solidFill>
          <a:latin typeface="+mn-lt"/>
          <a:ea typeface="+mn-ea"/>
          <a:cs typeface="+mn-cs"/>
        </a:defRPr>
      </a:lvl7pPr>
      <a:lvl8pPr marL="3464683" algn="r" defTabSz="989910" rtl="1" eaLnBrk="1" latinLnBrk="0" hangingPunct="1">
        <a:defRPr sz="1949" kern="1200">
          <a:solidFill>
            <a:schemeClr val="tx1"/>
          </a:solidFill>
          <a:latin typeface="+mn-lt"/>
          <a:ea typeface="+mn-ea"/>
          <a:cs typeface="+mn-cs"/>
        </a:defRPr>
      </a:lvl8pPr>
      <a:lvl9pPr marL="3959638" algn="r" defTabSz="989910" rtl="1" eaLnBrk="1" latinLnBrk="0" hangingPunct="1">
        <a:defRPr sz="19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 txBox="1">
            <a:spLocks/>
          </p:cNvSpPr>
          <p:nvPr/>
        </p:nvSpPr>
        <p:spPr>
          <a:xfrm>
            <a:off x="0" y="836712"/>
            <a:ext cx="9899649" cy="2272273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he-IL" sz="2923" b="1" dirty="0" smtClean="0">
                <a:solidFill>
                  <a:srgbClr val="1F497D"/>
                </a:solidFill>
                <a:latin typeface="Blender" pitchFamily="18" charset="-79"/>
                <a:cs typeface="Blender" pitchFamily="18" charset="-79"/>
              </a:rPr>
              <a:t>תבנית להצגת בחירת</a:t>
            </a:r>
            <a:r>
              <a:rPr lang="he-IL" sz="3032" b="1" dirty="0" smtClean="0">
                <a:solidFill>
                  <a:srgbClr val="1F497D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 </a:t>
            </a:r>
            <a:r>
              <a:rPr lang="he-IL" sz="3032" b="1" dirty="0">
                <a:solidFill>
                  <a:srgbClr val="1F497D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חלופה </a:t>
            </a:r>
            <a:r>
              <a:rPr lang="he-IL" sz="3032" b="1" dirty="0" smtClean="0">
                <a:solidFill>
                  <a:srgbClr val="1F497D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נבחרת</a:t>
            </a:r>
          </a:p>
          <a:p>
            <a:pPr>
              <a:defRPr/>
            </a:pPr>
            <a:endParaRPr lang="he-IL" sz="3032" b="1" dirty="0">
              <a:solidFill>
                <a:srgbClr val="1F497D"/>
              </a:solidFill>
              <a:latin typeface="Blender" panose="02020003050405020304" pitchFamily="18" charset="-79"/>
              <a:cs typeface="Blender" panose="02020003050405020304" pitchFamily="18" charset="-79"/>
            </a:endParaRPr>
          </a:p>
          <a:p>
            <a:pPr>
              <a:defRPr/>
            </a:pPr>
            <a:r>
              <a:rPr lang="he-IL" sz="3032" b="1" dirty="0" smtClean="0">
                <a:solidFill>
                  <a:srgbClr val="1F497D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שם פרויקט</a:t>
            </a:r>
            <a:r>
              <a:rPr lang="he-IL" sz="6495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sz="6495" b="1" dirty="0">
              <a:solidFill>
                <a:srgbClr val="1F49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0" y="3360470"/>
            <a:ext cx="9899649" cy="685650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r>
              <a:rPr lang="he-IL" sz="3032" dirty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אבן דרך מס' 6</a:t>
            </a: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0" y="4848237"/>
            <a:ext cx="9899649" cy="685650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r>
              <a:rPr lang="he-IL" sz="2400" dirty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תאריך</a:t>
            </a:r>
            <a:r>
              <a:rPr lang="he-IL" sz="2400" dirty="0">
                <a:solidFill>
                  <a:srgbClr val="00B0F0"/>
                </a:solidFill>
                <a:effectLst/>
              </a:rPr>
              <a:t>:</a:t>
            </a:r>
          </a:p>
        </p:txBody>
      </p:sp>
      <p:sp>
        <p:nvSpPr>
          <p:cNvPr id="11" name="כותרת 1"/>
          <p:cNvSpPr txBox="1">
            <a:spLocks/>
          </p:cNvSpPr>
          <p:nvPr/>
        </p:nvSpPr>
        <p:spPr>
          <a:xfrm>
            <a:off x="0" y="4084942"/>
            <a:ext cx="9899649" cy="685650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>
              <a:defRPr/>
            </a:pPr>
            <a:r>
              <a:rPr lang="he-IL" sz="3032" dirty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בניה </a:t>
            </a:r>
            <a:r>
              <a:rPr lang="he-IL" sz="3032" dirty="0" smtClean="0">
                <a:solidFill>
                  <a:srgbClr val="00B0F0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יזמית - </a:t>
            </a:r>
            <a:r>
              <a:rPr lang="he-IL" sz="3032" dirty="0" smtClean="0">
                <a:solidFill>
                  <a:srgbClr val="00B0F0"/>
                </a:solidFill>
                <a:effectLst/>
              </a:rPr>
              <a:t>(</a:t>
            </a:r>
            <a:r>
              <a:rPr lang="en-US" sz="3032" dirty="0">
                <a:solidFill>
                  <a:srgbClr val="00B0F0"/>
                </a:solidFill>
                <a:effectLst/>
              </a:rPr>
              <a:t>Entrepreneur</a:t>
            </a:r>
            <a:r>
              <a:rPr lang="he-IL" sz="3032" dirty="0" smtClean="0">
                <a:solidFill>
                  <a:srgbClr val="00B0F0"/>
                </a:solidFill>
                <a:effectLst/>
              </a:rPr>
              <a:t>) </a:t>
            </a:r>
            <a:r>
              <a:rPr lang="en-US" sz="3032" dirty="0" smtClean="0">
                <a:solidFill>
                  <a:srgbClr val="00B0F0"/>
                </a:solidFill>
                <a:effectLst/>
              </a:rPr>
              <a:t>EN</a:t>
            </a:r>
            <a:endParaRPr lang="he-IL" sz="3032" dirty="0">
              <a:solidFill>
                <a:srgbClr val="00B0F0"/>
              </a:solidFill>
              <a:effectLst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589785" y="6381328"/>
            <a:ext cx="1080120" cy="2880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130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 txBox="1">
            <a:spLocks/>
          </p:cNvSpPr>
          <p:nvPr/>
        </p:nvSpPr>
        <p:spPr>
          <a:xfrm>
            <a:off x="0" y="229781"/>
            <a:ext cx="989965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סטאטוס הבינוי </a:t>
            </a:r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הציבורי + </a:t>
            </a:r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לוח זמנים עקרוני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223" y="1791869"/>
            <a:ext cx="9237551" cy="32778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94964" lvl="1" defTabSz="989929">
              <a:lnSpc>
                <a:spcPct val="150000"/>
              </a:lnSpc>
              <a:defRPr/>
            </a:pPr>
            <a:r>
              <a:rPr lang="he-IL" b="1" u="sng" dirty="0" smtClean="0">
                <a:solidFill>
                  <a:srgbClr val="00B0F0"/>
                </a:solidFill>
                <a:latin typeface="Blender" pitchFamily="18" charset="-79"/>
                <a:ea typeface="+mj-ea"/>
                <a:cs typeface="Blender" pitchFamily="18" charset="-79"/>
              </a:rPr>
              <a:t>סטטוטורי:</a:t>
            </a:r>
          </a:p>
          <a:p>
            <a:pPr marL="989929" lvl="1" indent="-494965" defTabSz="989929">
              <a:lnSpc>
                <a:spcPct val="150000"/>
              </a:lnSpc>
              <a:buFont typeface="+mj-lt"/>
              <a:buAutoNum type="arabicPeriod"/>
              <a:defRPr/>
            </a:pPr>
            <a:r>
              <a:rPr lang="he-IL" b="1" dirty="0" smtClean="0">
                <a:solidFill>
                  <a:srgbClr val="00B0F0"/>
                </a:solidFill>
                <a:latin typeface="Blender" pitchFamily="18" charset="-79"/>
                <a:ea typeface="+mj-ea"/>
                <a:cs typeface="Blender" pitchFamily="18" charset="-79"/>
              </a:rPr>
              <a:t>תיאור </a:t>
            </a:r>
            <a:r>
              <a:rPr lang="he-IL" b="1" dirty="0">
                <a:solidFill>
                  <a:srgbClr val="00B0F0"/>
                </a:solidFill>
                <a:latin typeface="Blender" pitchFamily="18" charset="-79"/>
                <a:ea typeface="+mj-ea"/>
                <a:cs typeface="Blender" pitchFamily="18" charset="-79"/>
              </a:rPr>
              <a:t>סטאטוס מבחינת תכנון ורישוי</a:t>
            </a:r>
          </a:p>
          <a:p>
            <a:pPr lvl="1">
              <a:lnSpc>
                <a:spcPct val="150000"/>
              </a:lnSpc>
              <a:defRPr/>
            </a:pPr>
            <a:endParaRPr lang="he-IL" dirty="0" smtClean="0">
              <a:solidFill>
                <a:prstClr val="black"/>
              </a:solidFill>
              <a:latin typeface="David" panose="020E0502060401010101" pitchFamily="34" charset="-79"/>
              <a:ea typeface="Verdana" panose="020B0604030504040204" pitchFamily="34" charset="0"/>
              <a:cs typeface="David" panose="020E0502060401010101" pitchFamily="34" charset="-79"/>
            </a:endParaRPr>
          </a:p>
          <a:p>
            <a:pPr marL="494964" lvl="1" defTabSz="989929">
              <a:lnSpc>
                <a:spcPct val="150000"/>
              </a:lnSpc>
              <a:defRPr/>
            </a:pPr>
            <a:r>
              <a:rPr lang="he-IL" b="1" u="sng" dirty="0" err="1" smtClean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פרויקטלי</a:t>
            </a:r>
            <a:r>
              <a:rPr lang="he-IL" b="1" u="sng" dirty="0" smtClean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:</a:t>
            </a:r>
            <a:endParaRPr lang="he-IL" b="1" u="sng" dirty="0">
              <a:solidFill>
                <a:srgbClr val="00B0F0"/>
              </a:solidFill>
              <a:latin typeface="Blender" pitchFamily="18" charset="-79"/>
              <a:cs typeface="Blender" pitchFamily="18" charset="-79"/>
            </a:endParaRPr>
          </a:p>
          <a:p>
            <a:pPr marL="989929" lvl="1" indent="-494965">
              <a:lnSpc>
                <a:spcPct val="150000"/>
              </a:lnSpc>
              <a:buAutoNum type="arabicPeriod" startAt="2"/>
              <a:defRPr/>
            </a:pPr>
            <a:r>
              <a:rPr lang="he-IL" b="1" dirty="0" smtClean="0">
                <a:solidFill>
                  <a:srgbClr val="00B0F0"/>
                </a:solidFill>
                <a:latin typeface="Blender" pitchFamily="18" charset="-79"/>
                <a:ea typeface="+mj-ea"/>
                <a:cs typeface="Blender" pitchFamily="18" charset="-79"/>
              </a:rPr>
              <a:t>לוח זמנים עקרוני (כולל צפי אכלוס מעודכן)</a:t>
            </a:r>
            <a:endParaRPr lang="he-IL" b="1" dirty="0">
              <a:solidFill>
                <a:srgbClr val="00B0F0"/>
              </a:solidFill>
              <a:latin typeface="Blender" pitchFamily="18" charset="-79"/>
              <a:ea typeface="+mj-ea"/>
              <a:cs typeface="Blender" pitchFamily="18" charset="-79"/>
            </a:endParaRPr>
          </a:p>
          <a:p>
            <a:pPr marL="989929" lvl="1" indent="-494965">
              <a:lnSpc>
                <a:spcPct val="150000"/>
              </a:lnSpc>
              <a:buAutoNum type="arabicPeriod" startAt="2"/>
              <a:defRPr/>
            </a:pPr>
            <a:endParaRPr lang="he-IL" b="1" dirty="0">
              <a:solidFill>
                <a:prstClr val="black"/>
              </a:solidFill>
              <a:latin typeface="David" panose="020E0502060401010101" pitchFamily="34" charset="-79"/>
              <a:ea typeface="Verdana" panose="020B0604030504040204" pitchFamily="34" charset="0"/>
              <a:cs typeface="David" panose="020E0502060401010101" pitchFamily="34" charset="-79"/>
            </a:endParaRPr>
          </a:p>
          <a:p>
            <a:pPr lvl="2" defTabSz="989929">
              <a:lnSpc>
                <a:spcPct val="150000"/>
              </a:lnSpc>
              <a:defRPr/>
            </a:pPr>
            <a:endParaRPr lang="he-IL" dirty="0">
              <a:solidFill>
                <a:prstClr val="black"/>
              </a:solidFill>
              <a:latin typeface="David" panose="020E0502060401010101" pitchFamily="34" charset="-79"/>
              <a:ea typeface="Verdana" panose="020B0604030504040204" pitchFamily="34" charset="0"/>
              <a:cs typeface="David" panose="020E0502060401010101" pitchFamily="34" charset="-79"/>
            </a:endParaRPr>
          </a:p>
          <a:p>
            <a:pPr marL="371224" indent="-371224" defTabSz="989929">
              <a:buFont typeface="+mj-lt"/>
              <a:buAutoNum type="arabicPeriod"/>
              <a:defRPr/>
            </a:pPr>
            <a:endParaRPr lang="he-IL" u="sng" dirty="0">
              <a:solidFill>
                <a:prstClr val="black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1501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 txBox="1">
            <a:spLocks/>
          </p:cNvSpPr>
          <p:nvPr/>
        </p:nvSpPr>
        <p:spPr>
          <a:xfrm>
            <a:off x="0" y="229781"/>
            <a:ext cx="989965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סיכום, המלצות והחלטות להמשך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7910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כותרת 1"/>
          <p:cNvSpPr txBox="1">
            <a:spLocks/>
          </p:cNvSpPr>
          <p:nvPr/>
        </p:nvSpPr>
        <p:spPr>
          <a:xfrm>
            <a:off x="2284435" y="2276872"/>
            <a:ext cx="5330780" cy="685650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>
              <a:defRPr/>
            </a:pPr>
            <a:r>
              <a:rPr lang="he-IL" sz="3032" dirty="0" smtClean="0">
                <a:solidFill>
                  <a:srgbClr val="1F497D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החלופה הנבחרת</a:t>
            </a:r>
            <a:endParaRPr lang="he-IL" sz="3032" dirty="0">
              <a:solidFill>
                <a:srgbClr val="1F497D"/>
              </a:solidFill>
              <a:effectLst/>
              <a:latin typeface="Blender" panose="02020003050405020304" pitchFamily="18" charset="-79"/>
              <a:cs typeface="Blender" panose="02020003050405020304" pitchFamily="18" charset="-79"/>
            </a:endParaRPr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0" y="2962522"/>
            <a:ext cx="989965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chemeClr val="tx2"/>
                </a:solidFill>
                <a:latin typeface="Blender" pitchFamily="18" charset="-79"/>
                <a:cs typeface="Blender" pitchFamily="18" charset="-79"/>
              </a:rPr>
              <a:t>יש לצרף מסמכים רלוונטיים</a:t>
            </a:r>
            <a:endParaRPr lang="he-IL" sz="2400" dirty="0">
              <a:solidFill>
                <a:schemeClr val="tx2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749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 txBox="1">
            <a:spLocks/>
          </p:cNvSpPr>
          <p:nvPr/>
        </p:nvSpPr>
        <p:spPr>
          <a:xfrm>
            <a:off x="0" y="2996952"/>
            <a:ext cx="989965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תודה!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7196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" y="856367"/>
            <a:ext cx="9899650" cy="28674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94954">
              <a:lnSpc>
                <a:spcPct val="150000"/>
              </a:lnSpc>
              <a:spcAft>
                <a:spcPts val="1083"/>
              </a:spcAft>
              <a:defRPr/>
            </a:pPr>
            <a:endParaRPr lang="he-IL" dirty="0" smtClean="0">
              <a:solidFill>
                <a:srgbClr val="00B0F0"/>
              </a:solidFill>
              <a:latin typeface="Blender" pitchFamily="18" charset="-79"/>
              <a:cs typeface="Blender" pitchFamily="18" charset="-79"/>
            </a:endParaRPr>
          </a:p>
          <a:p>
            <a:pPr marL="494954">
              <a:lnSpc>
                <a:spcPct val="150000"/>
              </a:lnSpc>
              <a:spcAft>
                <a:spcPts val="1083"/>
              </a:spcAft>
              <a:defRPr/>
            </a:pPr>
            <a:r>
              <a:rPr lang="he-IL" dirty="0" smtClean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בחירת </a:t>
            </a:r>
            <a:r>
              <a:rPr lang="he-IL" dirty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החלופה </a:t>
            </a:r>
            <a:r>
              <a:rPr lang="he-IL" dirty="0" smtClean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מתבצעת </a:t>
            </a:r>
            <a:r>
              <a:rPr lang="he-IL" dirty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לקראת סוף שלב התכנון הראשוני לאחר שהתקבלה פרוגרמה </a:t>
            </a:r>
            <a:r>
              <a:rPr lang="he-IL" dirty="0" smtClean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מאושרת ומפורטת</a:t>
            </a:r>
            <a:r>
              <a:rPr lang="he-IL" dirty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, גובשו מספר חלופות תכנוניות </a:t>
            </a:r>
            <a:r>
              <a:rPr lang="he-IL" dirty="0" smtClean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ונבחנו </a:t>
            </a:r>
            <a:r>
              <a:rPr lang="he-IL" dirty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שלל הנושאים והסוגיות ההנדסיות </a:t>
            </a:r>
            <a:r>
              <a:rPr lang="he-IL" dirty="0" smtClean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והניהוליות (בחינה </a:t>
            </a:r>
            <a:r>
              <a:rPr lang="he-IL" dirty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ראשונית </a:t>
            </a:r>
            <a:r>
              <a:rPr lang="he-IL" dirty="0" smtClean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לפחות). </a:t>
            </a:r>
            <a:endParaRPr lang="en-US" dirty="0">
              <a:solidFill>
                <a:srgbClr val="00B0F0"/>
              </a:solidFill>
              <a:latin typeface="Blender" pitchFamily="18" charset="-79"/>
              <a:cs typeface="Blender" pitchFamily="18" charset="-79"/>
            </a:endParaRPr>
          </a:p>
          <a:p>
            <a:pPr marL="494954">
              <a:lnSpc>
                <a:spcPct val="150000"/>
              </a:lnSpc>
              <a:spcAft>
                <a:spcPts val="1083"/>
              </a:spcAft>
              <a:defRPr/>
            </a:pPr>
            <a:r>
              <a:rPr lang="he-IL" dirty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בסוף שלב זה, </a:t>
            </a:r>
            <a:r>
              <a:rPr lang="he-IL" dirty="0" smtClean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תאושר </a:t>
            </a:r>
            <a:r>
              <a:rPr lang="he-IL" dirty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חלופה נבחרת ולאחריה יש להשלים את התכנון הראשוני, להתחיל את התכנון הסופי ולבצע הקפאת תצורה, טרם קבלת אישור  וחתימה על תכנית העיצוב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.</a:t>
            </a:r>
            <a:r>
              <a:rPr lang="he-IL" dirty="0">
                <a:solidFill>
                  <a:srgbClr val="00B0F0"/>
                </a:solidFill>
                <a:latin typeface="Blender" pitchFamily="18" charset="-79"/>
                <a:cs typeface="Blender" pitchFamily="18" charset="-79"/>
              </a:rPr>
              <a:t> </a:t>
            </a:r>
            <a:endParaRPr lang="en-US" dirty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2" y="229781"/>
            <a:ext cx="989965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399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הקדמה</a:t>
            </a:r>
            <a:endParaRPr lang="he-IL" sz="2399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2455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קבוצה 1"/>
          <p:cNvGrpSpPr/>
          <p:nvPr/>
        </p:nvGrpSpPr>
        <p:grpSpPr>
          <a:xfrm>
            <a:off x="6662117" y="3464432"/>
            <a:ext cx="319830" cy="398032"/>
            <a:chOff x="6345086" y="3185065"/>
            <a:chExt cx="319830" cy="398032"/>
          </a:xfrm>
        </p:grpSpPr>
        <p:sp>
          <p:nvSpPr>
            <p:cNvPr id="25" name="אליפסה 24"/>
            <p:cNvSpPr/>
            <p:nvPr/>
          </p:nvSpPr>
          <p:spPr>
            <a:xfrm>
              <a:off x="6345086" y="3235737"/>
              <a:ext cx="299355" cy="286723"/>
            </a:xfrm>
            <a:prstGeom prst="ellipse">
              <a:avLst/>
            </a:prstGeom>
            <a:solidFill>
              <a:srgbClr val="FFC000">
                <a:alpha val="58824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 sz="1949">
                <a:solidFill>
                  <a:prstClr val="white"/>
                </a:solidFill>
                <a:latin typeface="Calibri"/>
                <a:cs typeface="Arial" panose="020B060402020202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431040" y="3185065"/>
              <a:ext cx="233876" cy="3980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>
                <a:defRPr/>
              </a:pPr>
              <a:r>
                <a:rPr lang="he-IL" sz="1949" dirty="0">
                  <a:solidFill>
                    <a:prstClr val="black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  <a:t>6</a:t>
              </a:r>
            </a:p>
          </p:txBody>
        </p:sp>
      </p:grpSp>
      <p:sp>
        <p:nvSpPr>
          <p:cNvPr id="27" name="כותרת 1"/>
          <p:cNvSpPr txBox="1">
            <a:spLocks/>
          </p:cNvSpPr>
          <p:nvPr/>
        </p:nvSpPr>
        <p:spPr>
          <a:xfrm>
            <a:off x="979046" y="229781"/>
            <a:ext cx="792088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תהליך גנרי לניהול פרויקט יזמי </a:t>
            </a:r>
            <a:r>
              <a:rPr lang="en-US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EN</a:t>
            </a:r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 – אבני דרך ושערים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5400000">
            <a:off x="1953952" y="1952680"/>
            <a:ext cx="6176667" cy="3411570"/>
          </a:xfrm>
          <a:prstGeom prst="rect">
            <a:avLst/>
          </a:prstGeom>
        </p:spPr>
      </p:pic>
      <p:grpSp>
        <p:nvGrpSpPr>
          <p:cNvPr id="12" name="קבוצה 11"/>
          <p:cNvGrpSpPr/>
          <p:nvPr/>
        </p:nvGrpSpPr>
        <p:grpSpPr>
          <a:xfrm>
            <a:off x="4814643" y="1847112"/>
            <a:ext cx="369332" cy="4707208"/>
            <a:chOff x="8143856" y="1321923"/>
            <a:chExt cx="369332" cy="4707208"/>
          </a:xfrm>
        </p:grpSpPr>
        <p:sp>
          <p:nvSpPr>
            <p:cNvPr id="13" name="TextBox 12"/>
            <p:cNvSpPr txBox="1"/>
            <p:nvPr/>
          </p:nvSpPr>
          <p:spPr>
            <a:xfrm rot="16200000">
              <a:off x="8067066" y="1429484"/>
              <a:ext cx="522900" cy="30777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sz="1400" dirty="0">
                  <a:solidFill>
                    <a:srgbClr val="010102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  <a:t>ייזום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16200000">
              <a:off x="8042221" y="3307358"/>
              <a:ext cx="572593" cy="30777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sz="1400" dirty="0" smtClean="0">
                  <a:solidFill>
                    <a:srgbClr val="010102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  <a:t>תכנון</a:t>
              </a:r>
              <a:endParaRPr lang="he-IL" sz="1400" dirty="0">
                <a:solidFill>
                  <a:srgbClr val="010102"/>
                </a:solidFill>
                <a:latin typeface="Blender" panose="02020003050405020304" pitchFamily="18" charset="-79"/>
                <a:cs typeface="Blender" panose="02020003050405020304" pitchFamily="18" charset="-79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8026189" y="4693814"/>
              <a:ext cx="604654" cy="307777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sz="1400" dirty="0" smtClean="0">
                  <a:solidFill>
                    <a:srgbClr val="010102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  <a:t>ביצוע</a:t>
              </a:r>
              <a:endParaRPr lang="he-IL" sz="1400" dirty="0">
                <a:solidFill>
                  <a:srgbClr val="010102"/>
                </a:solidFill>
                <a:latin typeface="Blender" panose="02020003050405020304" pitchFamily="18" charset="-79"/>
                <a:cs typeface="Blender" panose="02020003050405020304" pitchFamily="18" charset="-79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rot="16200000">
              <a:off x="8043027" y="5558970"/>
              <a:ext cx="570990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ctr"/>
              <a:r>
                <a:rPr lang="he-IL" sz="900" dirty="0" smtClean="0">
                  <a:solidFill>
                    <a:srgbClr val="010102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  <a:t>בדק</a:t>
              </a:r>
              <a:r>
                <a:rPr lang="en-US" sz="900" dirty="0" smtClean="0">
                  <a:solidFill>
                    <a:srgbClr val="010102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  <a:t/>
              </a:r>
              <a:br>
                <a:rPr lang="en-US" sz="900" dirty="0" smtClean="0">
                  <a:solidFill>
                    <a:srgbClr val="010102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</a:br>
              <a:r>
                <a:rPr lang="he-IL" sz="900" dirty="0" smtClean="0">
                  <a:solidFill>
                    <a:srgbClr val="010102"/>
                  </a:solidFill>
                  <a:latin typeface="Blender" panose="02020003050405020304" pitchFamily="18" charset="-79"/>
                  <a:cs typeface="Blender" panose="02020003050405020304" pitchFamily="18" charset="-79"/>
                </a:rPr>
                <a:t> ואחזקה</a:t>
              </a:r>
              <a:endParaRPr lang="he-IL" sz="900" dirty="0">
                <a:solidFill>
                  <a:srgbClr val="010102"/>
                </a:solidFill>
                <a:latin typeface="Blender" panose="02020003050405020304" pitchFamily="18" charset="-79"/>
                <a:cs typeface="Blender" panose="02020003050405020304" pitchFamily="18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904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אליפסה 56"/>
          <p:cNvSpPr/>
          <p:nvPr/>
        </p:nvSpPr>
        <p:spPr>
          <a:xfrm>
            <a:off x="4008655" y="3293100"/>
            <a:ext cx="881688" cy="872945"/>
          </a:xfrm>
          <a:prstGeom prst="ellipse">
            <a:avLst/>
          </a:prstGeom>
          <a:solidFill>
            <a:srgbClr val="0235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24" dirty="0"/>
              <a:t>יזם</a:t>
            </a:r>
          </a:p>
        </p:txBody>
      </p:sp>
      <p:sp>
        <p:nvSpPr>
          <p:cNvPr id="59" name="אליפסה 58"/>
          <p:cNvSpPr/>
          <p:nvPr/>
        </p:nvSpPr>
        <p:spPr>
          <a:xfrm>
            <a:off x="2735486" y="1112444"/>
            <a:ext cx="881688" cy="872945"/>
          </a:xfrm>
          <a:prstGeom prst="ellipse">
            <a:avLst/>
          </a:prstGeom>
          <a:solidFill>
            <a:srgbClr val="6D6E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055" b="1" dirty="0"/>
              <a:t>ממונה עירוני – </a:t>
            </a:r>
            <a:r>
              <a:rPr lang="he-IL" sz="1055" dirty="0"/>
              <a:t>סמנכ"ל תכנון</a:t>
            </a:r>
          </a:p>
        </p:txBody>
      </p:sp>
      <p:sp>
        <p:nvSpPr>
          <p:cNvPr id="60" name="אליפסה 59"/>
          <p:cNvSpPr/>
          <p:nvPr/>
        </p:nvSpPr>
        <p:spPr>
          <a:xfrm>
            <a:off x="2735486" y="2203896"/>
            <a:ext cx="881688" cy="872945"/>
          </a:xfrm>
          <a:prstGeom prst="ellipse">
            <a:avLst/>
          </a:prstGeom>
          <a:solidFill>
            <a:srgbClr val="2FA1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136" dirty="0"/>
              <a:t>אגף מבני ציבור</a:t>
            </a:r>
          </a:p>
        </p:txBody>
      </p:sp>
      <p:grpSp>
        <p:nvGrpSpPr>
          <p:cNvPr id="61" name="קבוצה 60"/>
          <p:cNvGrpSpPr/>
          <p:nvPr/>
        </p:nvGrpSpPr>
        <p:grpSpPr>
          <a:xfrm>
            <a:off x="4021924" y="2189666"/>
            <a:ext cx="881688" cy="917333"/>
            <a:chOff x="2009351" y="2124827"/>
            <a:chExt cx="1085850" cy="1129750"/>
          </a:xfrm>
        </p:grpSpPr>
        <p:sp>
          <p:nvSpPr>
            <p:cNvPr id="62" name="אליפסה 61"/>
            <p:cNvSpPr/>
            <p:nvPr/>
          </p:nvSpPr>
          <p:spPr>
            <a:xfrm>
              <a:off x="2009351" y="2130457"/>
              <a:ext cx="1085850" cy="1075082"/>
            </a:xfrm>
            <a:prstGeom prst="ellipse">
              <a:avLst/>
            </a:prstGeom>
            <a:solidFill>
              <a:srgbClr val="8082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1136" dirty="0"/>
            </a:p>
          </p:txBody>
        </p:sp>
        <p:sp>
          <p:nvSpPr>
            <p:cNvPr id="63" name="מלבן 62"/>
            <p:cNvSpPr/>
            <p:nvPr/>
          </p:nvSpPr>
          <p:spPr>
            <a:xfrm>
              <a:off x="2102294" y="2124827"/>
              <a:ext cx="882135" cy="11297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he-IL" sz="1055" b="1" dirty="0">
                  <a:solidFill>
                    <a:schemeClr val="bg1"/>
                  </a:solidFill>
                </a:rPr>
                <a:t>מנהל פרויקט עירוני- </a:t>
              </a:r>
              <a:r>
                <a:rPr lang="he-IL" sz="1055" dirty="0">
                  <a:solidFill>
                    <a:schemeClr val="bg1"/>
                  </a:solidFill>
                </a:rPr>
                <a:t>אגף הנכסים</a:t>
              </a:r>
            </a:p>
          </p:txBody>
        </p:sp>
      </p:grpSp>
      <p:cxnSp>
        <p:nvCxnSpPr>
          <p:cNvPr id="64" name="מחבר חץ ישר 63"/>
          <p:cNvCxnSpPr/>
          <p:nvPr/>
        </p:nvCxnSpPr>
        <p:spPr>
          <a:xfrm flipH="1">
            <a:off x="4453065" y="3091997"/>
            <a:ext cx="2468" cy="18174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מחבר חץ ישר 64"/>
          <p:cNvCxnSpPr/>
          <p:nvPr/>
        </p:nvCxnSpPr>
        <p:spPr>
          <a:xfrm flipV="1">
            <a:off x="3687671" y="3712859"/>
            <a:ext cx="206152" cy="1657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מחבר חץ ישר 65"/>
          <p:cNvCxnSpPr/>
          <p:nvPr/>
        </p:nvCxnSpPr>
        <p:spPr>
          <a:xfrm flipV="1">
            <a:off x="1040237" y="3826932"/>
            <a:ext cx="147946" cy="59484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אליפסה 66"/>
          <p:cNvSpPr/>
          <p:nvPr/>
        </p:nvSpPr>
        <p:spPr>
          <a:xfrm>
            <a:off x="4008655" y="4491105"/>
            <a:ext cx="894957" cy="872945"/>
          </a:xfrm>
          <a:prstGeom prst="ellipse">
            <a:avLst/>
          </a:prstGeom>
          <a:solidFill>
            <a:srgbClr val="176E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136" dirty="0"/>
              <a:t>גורמים עירוניים</a:t>
            </a:r>
          </a:p>
        </p:txBody>
      </p:sp>
      <p:sp>
        <p:nvSpPr>
          <p:cNvPr id="68" name="אליפסה 67"/>
          <p:cNvSpPr/>
          <p:nvPr/>
        </p:nvSpPr>
        <p:spPr>
          <a:xfrm>
            <a:off x="5182304" y="3293100"/>
            <a:ext cx="937816" cy="872945"/>
          </a:xfrm>
          <a:prstGeom prst="ellipse">
            <a:avLst/>
          </a:prstGeom>
          <a:solidFill>
            <a:srgbClr val="045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136" dirty="0"/>
              <a:t>גורמים חוץ עירוניים</a:t>
            </a:r>
          </a:p>
        </p:txBody>
      </p:sp>
      <p:cxnSp>
        <p:nvCxnSpPr>
          <p:cNvPr id="69" name="מחבר חץ ישר 68"/>
          <p:cNvCxnSpPr/>
          <p:nvPr/>
        </p:nvCxnSpPr>
        <p:spPr>
          <a:xfrm flipH="1">
            <a:off x="4971872" y="3712994"/>
            <a:ext cx="201197" cy="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קבוצה 69"/>
          <p:cNvGrpSpPr/>
          <p:nvPr/>
        </p:nvGrpSpPr>
        <p:grpSpPr>
          <a:xfrm>
            <a:off x="390840" y="3037583"/>
            <a:ext cx="661056" cy="584626"/>
            <a:chOff x="3452905" y="3914331"/>
            <a:chExt cx="1233319" cy="1075082"/>
          </a:xfrm>
          <a:solidFill>
            <a:srgbClr val="F4CD6C">
              <a:alpha val="30000"/>
            </a:srgbClr>
          </a:solidFill>
        </p:grpSpPr>
        <p:sp>
          <p:nvSpPr>
            <p:cNvPr id="71" name="אליפסה 70"/>
            <p:cNvSpPr/>
            <p:nvPr/>
          </p:nvSpPr>
          <p:spPr>
            <a:xfrm>
              <a:off x="3542722" y="3914331"/>
              <a:ext cx="1085850" cy="10750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974" dirty="0">
                <a:solidFill>
                  <a:schemeClr val="tx1"/>
                </a:solidFill>
              </a:endParaRPr>
            </a:p>
          </p:txBody>
        </p:sp>
        <p:sp>
          <p:nvSpPr>
            <p:cNvPr id="72" name="מלבן 71"/>
            <p:cNvSpPr/>
            <p:nvPr/>
          </p:nvSpPr>
          <p:spPr>
            <a:xfrm>
              <a:off x="3452905" y="4156478"/>
              <a:ext cx="1233319" cy="6386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e-IL" sz="812" dirty="0"/>
                <a:t>בטיחות המשתמש</a:t>
              </a:r>
            </a:p>
          </p:txBody>
        </p:sp>
      </p:grpSp>
      <p:grpSp>
        <p:nvGrpSpPr>
          <p:cNvPr id="73" name="קבוצה 72"/>
          <p:cNvGrpSpPr/>
          <p:nvPr/>
        </p:nvGrpSpPr>
        <p:grpSpPr>
          <a:xfrm>
            <a:off x="2738273" y="3293100"/>
            <a:ext cx="884512" cy="872944"/>
            <a:chOff x="1363249" y="2466906"/>
            <a:chExt cx="1089328" cy="1075082"/>
          </a:xfrm>
        </p:grpSpPr>
        <p:sp>
          <p:nvSpPr>
            <p:cNvPr id="74" name="אליפסה 73"/>
            <p:cNvSpPr/>
            <p:nvPr/>
          </p:nvSpPr>
          <p:spPr>
            <a:xfrm>
              <a:off x="1363249" y="2466906"/>
              <a:ext cx="1085850" cy="1075082"/>
            </a:xfrm>
            <a:prstGeom prst="ellipse">
              <a:avLst/>
            </a:prstGeom>
            <a:solidFill>
              <a:srgbClr val="BCBE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1136" dirty="0">
                <a:solidFill>
                  <a:schemeClr val="tx1"/>
                </a:solidFill>
              </a:endParaRPr>
            </a:p>
          </p:txBody>
        </p:sp>
        <p:sp>
          <p:nvSpPr>
            <p:cNvPr id="75" name="מלבן 74"/>
            <p:cNvSpPr/>
            <p:nvPr/>
          </p:nvSpPr>
          <p:spPr>
            <a:xfrm>
              <a:off x="1363249" y="2564218"/>
              <a:ext cx="1089328" cy="8390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he-IL" sz="1016" b="1" dirty="0"/>
                <a:t>מנהל פרויקט הנדסי </a:t>
              </a:r>
              <a:r>
                <a:rPr lang="he-IL" sz="1016" dirty="0"/>
                <a:t>– </a:t>
              </a:r>
              <a:r>
                <a:rPr lang="he-IL" sz="866" dirty="0"/>
                <a:t>חברה עירונית/ צוות ליווי ובקרה</a:t>
              </a:r>
            </a:p>
          </p:txBody>
        </p:sp>
      </p:grpSp>
      <p:cxnSp>
        <p:nvCxnSpPr>
          <p:cNvPr id="76" name="מחבר חץ ישר 75"/>
          <p:cNvCxnSpPr/>
          <p:nvPr/>
        </p:nvCxnSpPr>
        <p:spPr>
          <a:xfrm>
            <a:off x="3736711" y="2633253"/>
            <a:ext cx="174789" cy="0"/>
          </a:xfrm>
          <a:prstGeom prst="straightConnector1">
            <a:avLst/>
          </a:prstGeom>
          <a:ln w="22225">
            <a:solidFill>
              <a:srgbClr val="BCBE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מחבר חץ ישר 76"/>
          <p:cNvCxnSpPr/>
          <p:nvPr/>
        </p:nvCxnSpPr>
        <p:spPr>
          <a:xfrm>
            <a:off x="3165618" y="3122532"/>
            <a:ext cx="0" cy="136057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מחבר חץ ישר 77"/>
          <p:cNvCxnSpPr/>
          <p:nvPr/>
        </p:nvCxnSpPr>
        <p:spPr>
          <a:xfrm flipV="1">
            <a:off x="3604579" y="2988498"/>
            <a:ext cx="457331" cy="432761"/>
          </a:xfrm>
          <a:prstGeom prst="straightConnector1">
            <a:avLst/>
          </a:prstGeom>
          <a:ln w="22225">
            <a:solidFill>
              <a:srgbClr val="BCBE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מחבר חץ ישר 78"/>
          <p:cNvCxnSpPr/>
          <p:nvPr/>
        </p:nvCxnSpPr>
        <p:spPr>
          <a:xfrm>
            <a:off x="3170477" y="2028797"/>
            <a:ext cx="0" cy="136057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מחבר חץ ישר 79"/>
          <p:cNvCxnSpPr/>
          <p:nvPr/>
        </p:nvCxnSpPr>
        <p:spPr>
          <a:xfrm>
            <a:off x="3627284" y="1878851"/>
            <a:ext cx="470111" cy="434680"/>
          </a:xfrm>
          <a:prstGeom prst="straightConnector1">
            <a:avLst/>
          </a:prstGeom>
          <a:ln w="22225">
            <a:solidFill>
              <a:srgbClr val="BCBE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מלבן 80"/>
          <p:cNvSpPr/>
          <p:nvPr/>
        </p:nvSpPr>
        <p:spPr>
          <a:xfrm>
            <a:off x="2259376" y="671583"/>
            <a:ext cx="5468541" cy="3217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1461" b="1" dirty="0">
                <a:solidFill>
                  <a:srgbClr val="1F497D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מהעברת מקל ועד סיום הפרויקט (בדק ואחזקה) -  אבן דרך 6-11</a:t>
            </a:r>
            <a:r>
              <a:rPr lang="he-IL" sz="1461" b="1" dirty="0">
                <a:solidFill>
                  <a:srgbClr val="1F497D"/>
                </a:solidFill>
              </a:rPr>
              <a:t> </a:t>
            </a:r>
          </a:p>
        </p:txBody>
      </p:sp>
      <p:cxnSp>
        <p:nvCxnSpPr>
          <p:cNvPr id="82" name="מחבר חץ ישר 81"/>
          <p:cNvCxnSpPr/>
          <p:nvPr/>
        </p:nvCxnSpPr>
        <p:spPr>
          <a:xfrm flipV="1">
            <a:off x="4453064" y="4209787"/>
            <a:ext cx="3380" cy="23586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מחבר חץ ישר 82"/>
          <p:cNvCxnSpPr/>
          <p:nvPr/>
        </p:nvCxnSpPr>
        <p:spPr>
          <a:xfrm flipH="1" flipV="1">
            <a:off x="3569539" y="4101883"/>
            <a:ext cx="444476" cy="466096"/>
          </a:xfrm>
          <a:prstGeom prst="straightConnector1">
            <a:avLst/>
          </a:prstGeom>
          <a:ln w="22225">
            <a:solidFill>
              <a:srgbClr val="BCBE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קבוצה 83"/>
          <p:cNvGrpSpPr/>
          <p:nvPr/>
        </p:nvGrpSpPr>
        <p:grpSpPr>
          <a:xfrm>
            <a:off x="458941" y="3676568"/>
            <a:ext cx="584626" cy="584626"/>
            <a:chOff x="3542722" y="3914331"/>
            <a:chExt cx="1090723" cy="1075082"/>
          </a:xfrm>
          <a:solidFill>
            <a:srgbClr val="F4CD6C">
              <a:alpha val="30000"/>
            </a:srgbClr>
          </a:solidFill>
        </p:grpSpPr>
        <p:sp>
          <p:nvSpPr>
            <p:cNvPr id="85" name="אליפסה 84"/>
            <p:cNvSpPr/>
            <p:nvPr/>
          </p:nvSpPr>
          <p:spPr>
            <a:xfrm>
              <a:off x="3542722" y="3914331"/>
              <a:ext cx="1085850" cy="10750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974" dirty="0">
                <a:solidFill>
                  <a:schemeClr val="tx1"/>
                </a:solidFill>
              </a:endParaRPr>
            </a:p>
          </p:txBody>
        </p:sp>
        <p:sp>
          <p:nvSpPr>
            <p:cNvPr id="86" name="מלבן 85"/>
            <p:cNvSpPr/>
            <p:nvPr/>
          </p:nvSpPr>
          <p:spPr>
            <a:xfrm>
              <a:off x="3555117" y="4105926"/>
              <a:ext cx="1078328" cy="6386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e-IL" sz="812" dirty="0"/>
                <a:t>הנהלת המינהל</a:t>
              </a:r>
            </a:p>
          </p:txBody>
        </p:sp>
      </p:grpSp>
      <p:grpSp>
        <p:nvGrpSpPr>
          <p:cNvPr id="87" name="קבוצה 86"/>
          <p:cNvGrpSpPr/>
          <p:nvPr/>
        </p:nvGrpSpPr>
        <p:grpSpPr>
          <a:xfrm>
            <a:off x="966688" y="4169671"/>
            <a:ext cx="584626" cy="584626"/>
            <a:chOff x="3542722" y="3868519"/>
            <a:chExt cx="1085850" cy="1075082"/>
          </a:xfrm>
          <a:solidFill>
            <a:srgbClr val="F4CD6C">
              <a:alpha val="30000"/>
            </a:srgbClr>
          </a:solidFill>
        </p:grpSpPr>
        <p:sp>
          <p:nvSpPr>
            <p:cNvPr id="88" name="אליפסה 87"/>
            <p:cNvSpPr/>
            <p:nvPr/>
          </p:nvSpPr>
          <p:spPr>
            <a:xfrm>
              <a:off x="3542722" y="3868519"/>
              <a:ext cx="1085850" cy="10750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974" dirty="0">
                <a:solidFill>
                  <a:schemeClr val="tx1"/>
                </a:solidFill>
              </a:endParaRPr>
            </a:p>
          </p:txBody>
        </p:sp>
        <p:sp>
          <p:nvSpPr>
            <p:cNvPr id="89" name="מלבן 88"/>
            <p:cNvSpPr/>
            <p:nvPr/>
          </p:nvSpPr>
          <p:spPr>
            <a:xfrm>
              <a:off x="3619138" y="4083439"/>
              <a:ext cx="933021" cy="6386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e-IL" sz="812" dirty="0"/>
                <a:t>גורם מתחזק</a:t>
              </a:r>
            </a:p>
          </p:txBody>
        </p:sp>
      </p:grpSp>
      <p:grpSp>
        <p:nvGrpSpPr>
          <p:cNvPr id="90" name="קבוצה 89"/>
          <p:cNvGrpSpPr/>
          <p:nvPr/>
        </p:nvGrpSpPr>
        <p:grpSpPr>
          <a:xfrm>
            <a:off x="1601796" y="2576385"/>
            <a:ext cx="660194" cy="584626"/>
            <a:chOff x="3401734" y="3851598"/>
            <a:chExt cx="1231711" cy="1075082"/>
          </a:xfrm>
          <a:solidFill>
            <a:srgbClr val="F4CD6C">
              <a:alpha val="30000"/>
            </a:srgbClr>
          </a:solidFill>
        </p:grpSpPr>
        <p:sp>
          <p:nvSpPr>
            <p:cNvPr id="91" name="אליפסה 90"/>
            <p:cNvSpPr/>
            <p:nvPr/>
          </p:nvSpPr>
          <p:spPr>
            <a:xfrm>
              <a:off x="3478812" y="3851598"/>
              <a:ext cx="1085849" cy="10750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974" dirty="0">
                <a:solidFill>
                  <a:schemeClr val="tx1"/>
                </a:solidFill>
              </a:endParaRPr>
            </a:p>
          </p:txBody>
        </p:sp>
        <p:sp>
          <p:nvSpPr>
            <p:cNvPr id="92" name="מלבן 91"/>
            <p:cNvSpPr/>
            <p:nvPr/>
          </p:nvSpPr>
          <p:spPr>
            <a:xfrm>
              <a:off x="3401734" y="3985893"/>
              <a:ext cx="1231711" cy="6386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e-IL" sz="812" dirty="0"/>
                <a:t>פרוגרמות </a:t>
              </a:r>
              <a:r>
                <a:rPr lang="he-IL" sz="812" dirty="0" err="1"/>
                <a:t>ואיפיון</a:t>
              </a:r>
              <a:endParaRPr lang="he-IL" sz="812" dirty="0"/>
            </a:p>
          </p:txBody>
        </p:sp>
      </p:grpSp>
      <p:grpSp>
        <p:nvGrpSpPr>
          <p:cNvPr id="93" name="קבוצה 92"/>
          <p:cNvGrpSpPr/>
          <p:nvPr/>
        </p:nvGrpSpPr>
        <p:grpSpPr>
          <a:xfrm>
            <a:off x="1000536" y="2625729"/>
            <a:ext cx="584626" cy="604362"/>
            <a:chOff x="3542722" y="3914331"/>
            <a:chExt cx="1085850" cy="1111378"/>
          </a:xfrm>
          <a:solidFill>
            <a:srgbClr val="F4CD6C">
              <a:alpha val="30000"/>
            </a:srgbClr>
          </a:solidFill>
        </p:grpSpPr>
        <p:sp>
          <p:nvSpPr>
            <p:cNvPr id="94" name="אליפסה 93"/>
            <p:cNvSpPr/>
            <p:nvPr/>
          </p:nvSpPr>
          <p:spPr>
            <a:xfrm>
              <a:off x="3542722" y="3914331"/>
              <a:ext cx="1085850" cy="10750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974" dirty="0">
                <a:solidFill>
                  <a:schemeClr val="tx1"/>
                </a:solidFill>
              </a:endParaRPr>
            </a:p>
          </p:txBody>
        </p:sp>
        <p:sp>
          <p:nvSpPr>
            <p:cNvPr id="95" name="מלבן 94"/>
            <p:cNvSpPr/>
            <p:nvPr/>
          </p:nvSpPr>
          <p:spPr>
            <a:xfrm>
              <a:off x="3556268" y="3920725"/>
              <a:ext cx="993204" cy="11049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e-IL" sz="812" dirty="0"/>
                <a:t>רכזות גיל/ מנהלי מרחבים</a:t>
              </a:r>
            </a:p>
          </p:txBody>
        </p:sp>
      </p:grpSp>
      <p:grpSp>
        <p:nvGrpSpPr>
          <p:cNvPr id="96" name="קבוצה 95"/>
          <p:cNvGrpSpPr/>
          <p:nvPr/>
        </p:nvGrpSpPr>
        <p:grpSpPr>
          <a:xfrm>
            <a:off x="1782219" y="4142488"/>
            <a:ext cx="592537" cy="584626"/>
            <a:chOff x="3528025" y="3914331"/>
            <a:chExt cx="1100545" cy="1075082"/>
          </a:xfrm>
          <a:solidFill>
            <a:srgbClr val="F4CD6C">
              <a:alpha val="30000"/>
            </a:srgbClr>
          </a:solidFill>
        </p:grpSpPr>
        <p:sp>
          <p:nvSpPr>
            <p:cNvPr id="97" name="אליפסה 96"/>
            <p:cNvSpPr/>
            <p:nvPr/>
          </p:nvSpPr>
          <p:spPr>
            <a:xfrm>
              <a:off x="3542720" y="3914331"/>
              <a:ext cx="1085850" cy="10750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974" dirty="0">
                <a:solidFill>
                  <a:schemeClr val="tx1"/>
                </a:solidFill>
              </a:endParaRPr>
            </a:p>
          </p:txBody>
        </p:sp>
        <p:sp>
          <p:nvSpPr>
            <p:cNvPr id="98" name="מלבן 97"/>
            <p:cNvSpPr/>
            <p:nvPr/>
          </p:nvSpPr>
          <p:spPr>
            <a:xfrm>
              <a:off x="3528025" y="4018057"/>
              <a:ext cx="1035634" cy="87180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e-IL" sz="812" dirty="0"/>
                <a:t>לקוח קצה/  משתמש</a:t>
              </a:r>
            </a:p>
          </p:txBody>
        </p:sp>
      </p:grpSp>
      <p:cxnSp>
        <p:nvCxnSpPr>
          <p:cNvPr id="99" name="מחבר חץ ישר 98"/>
          <p:cNvCxnSpPr/>
          <p:nvPr/>
        </p:nvCxnSpPr>
        <p:spPr>
          <a:xfrm>
            <a:off x="1043398" y="3413720"/>
            <a:ext cx="144785" cy="74293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מחבר חץ ישר 99"/>
          <p:cNvCxnSpPr/>
          <p:nvPr/>
        </p:nvCxnSpPr>
        <p:spPr>
          <a:xfrm flipH="1">
            <a:off x="1880059" y="3213257"/>
            <a:ext cx="47175" cy="112184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מחבר חץ ישר 100"/>
          <p:cNvCxnSpPr/>
          <p:nvPr/>
        </p:nvCxnSpPr>
        <p:spPr>
          <a:xfrm>
            <a:off x="1401165" y="3191220"/>
            <a:ext cx="58786" cy="97969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מחבר חץ ישר 101"/>
          <p:cNvCxnSpPr/>
          <p:nvPr/>
        </p:nvCxnSpPr>
        <p:spPr>
          <a:xfrm flipV="1">
            <a:off x="1365834" y="4089823"/>
            <a:ext cx="11603" cy="120133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מחבר חץ ישר 102"/>
          <p:cNvCxnSpPr/>
          <p:nvPr/>
        </p:nvCxnSpPr>
        <p:spPr>
          <a:xfrm flipH="1" flipV="1">
            <a:off x="1880452" y="4064472"/>
            <a:ext cx="44800" cy="92993"/>
          </a:xfrm>
          <a:prstGeom prst="straightConnector1">
            <a:avLst/>
          </a:prstGeom>
          <a:ln>
            <a:solidFill>
              <a:srgbClr val="BCBE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קבוצה 103"/>
          <p:cNvGrpSpPr/>
          <p:nvPr/>
        </p:nvGrpSpPr>
        <p:grpSpPr>
          <a:xfrm>
            <a:off x="1190984" y="3293101"/>
            <a:ext cx="881688" cy="872945"/>
            <a:chOff x="3542722" y="3914331"/>
            <a:chExt cx="1085850" cy="1075082"/>
          </a:xfrm>
        </p:grpSpPr>
        <p:sp>
          <p:nvSpPr>
            <p:cNvPr id="105" name="אליפסה 104"/>
            <p:cNvSpPr/>
            <p:nvPr/>
          </p:nvSpPr>
          <p:spPr>
            <a:xfrm>
              <a:off x="3542722" y="3914331"/>
              <a:ext cx="1085850" cy="1075082"/>
            </a:xfrm>
            <a:prstGeom prst="ellipse">
              <a:avLst/>
            </a:prstGeom>
            <a:solidFill>
              <a:srgbClr val="E2B1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974" dirty="0">
                <a:solidFill>
                  <a:schemeClr val="tx1"/>
                </a:solidFill>
              </a:endParaRPr>
            </a:p>
          </p:txBody>
        </p:sp>
        <p:sp>
          <p:nvSpPr>
            <p:cNvPr id="106" name="מלבן 105"/>
            <p:cNvSpPr/>
            <p:nvPr/>
          </p:nvSpPr>
          <p:spPr>
            <a:xfrm>
              <a:off x="3546483" y="3991446"/>
              <a:ext cx="1078327" cy="92687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he-IL" sz="1055" dirty="0"/>
                <a:t>מנהל תחום בניה במינהל הרלוונטי (</a:t>
              </a:r>
              <a:r>
                <a:rPr lang="en-US" sz="1055" dirty="0"/>
                <a:t>(P.O.C</a:t>
              </a:r>
              <a:endParaRPr lang="he-IL" sz="1055" dirty="0"/>
            </a:p>
          </p:txBody>
        </p:sp>
      </p:grpSp>
      <p:pic>
        <p:nvPicPr>
          <p:cNvPr id="107" name="תמונה 10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9859" y="1811695"/>
            <a:ext cx="2451804" cy="3960982"/>
          </a:xfrm>
          <a:prstGeom prst="rect">
            <a:avLst/>
          </a:prstGeom>
        </p:spPr>
      </p:pic>
      <p:sp>
        <p:nvSpPr>
          <p:cNvPr id="108" name="מלבן 107"/>
          <p:cNvSpPr/>
          <p:nvPr/>
        </p:nvSpPr>
        <p:spPr>
          <a:xfrm>
            <a:off x="6781537" y="1839039"/>
            <a:ext cx="1742260" cy="1745882"/>
          </a:xfrm>
          <a:prstGeom prst="rect">
            <a:avLst/>
          </a:prstGeom>
          <a:solidFill>
            <a:srgbClr val="FFFFFF">
              <a:alpha val="6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461"/>
          </a:p>
        </p:txBody>
      </p:sp>
      <p:cxnSp>
        <p:nvCxnSpPr>
          <p:cNvPr id="110" name="מחבר חץ ישר 109"/>
          <p:cNvCxnSpPr/>
          <p:nvPr/>
        </p:nvCxnSpPr>
        <p:spPr>
          <a:xfrm>
            <a:off x="2259376" y="3711207"/>
            <a:ext cx="263521" cy="165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כותרת 1"/>
          <p:cNvSpPr txBox="1">
            <a:spLocks/>
          </p:cNvSpPr>
          <p:nvPr/>
        </p:nvSpPr>
        <p:spPr>
          <a:xfrm>
            <a:off x="2193996" y="229781"/>
            <a:ext cx="5756947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399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בעלי תפקידים - </a:t>
            </a:r>
            <a:r>
              <a:rPr lang="he-IL" sz="2399" b="1" dirty="0" err="1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פרויקטי</a:t>
            </a:r>
            <a:r>
              <a:rPr lang="he-IL" sz="2399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 יזם</a:t>
            </a:r>
            <a:endParaRPr lang="he-IL" sz="2399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348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מלבן 111"/>
          <p:cNvSpPr/>
          <p:nvPr/>
        </p:nvSpPr>
        <p:spPr>
          <a:xfrm>
            <a:off x="2429545" y="1916832"/>
            <a:ext cx="1637132" cy="363769"/>
          </a:xfrm>
          <a:prstGeom prst="rect">
            <a:avLst/>
          </a:prstGeom>
          <a:solidFill>
            <a:srgbClr val="00B0F0">
              <a:alpha val="4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949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37" r="10434"/>
          <a:stretch/>
        </p:blipFill>
        <p:spPr>
          <a:xfrm rot="5400000">
            <a:off x="5110643" y="1835130"/>
            <a:ext cx="5439003" cy="3168352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5400000">
            <a:off x="338461" y="1828632"/>
            <a:ext cx="5550320" cy="3240360"/>
          </a:xfrm>
          <a:prstGeom prst="rect">
            <a:avLst/>
          </a:prstGeom>
        </p:spPr>
      </p:pic>
      <p:sp>
        <p:nvSpPr>
          <p:cNvPr id="109" name="כותרת 1"/>
          <p:cNvSpPr txBox="1">
            <a:spLocks/>
          </p:cNvSpPr>
          <p:nvPr/>
        </p:nvSpPr>
        <p:spPr>
          <a:xfrm>
            <a:off x="0" y="229781"/>
            <a:ext cx="989965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אבן דרך "בחירת חלופה נבחרת" על רקע ציר תכנון וציר רישוי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9739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/>
          <p:cNvSpPr txBox="1">
            <a:spLocks/>
          </p:cNvSpPr>
          <p:nvPr/>
        </p:nvSpPr>
        <p:spPr>
          <a:xfrm>
            <a:off x="917377" y="1305087"/>
            <a:ext cx="8164257" cy="3636081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 marL="457200" lvl="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כללי</a:t>
            </a: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: הצגת </a:t>
            </a: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הפרויקט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תיאור החלופות </a:t>
            </a: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- </a:t>
            </a: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חלופה </a:t>
            </a: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א'/ב'/ג'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טבלת ריכוז להשוואת </a:t>
            </a: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חלופות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סטאטוס + לוח זמנים עקרוני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סיכום, המלצות והחלטות </a:t>
            </a: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להמשך</a:t>
            </a:r>
          </a:p>
          <a:p>
            <a:pPr marL="457200" indent="-457200" algn="r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he-IL" sz="2000" dirty="0" smtClean="0">
                <a:solidFill>
                  <a:srgbClr val="00B0F0"/>
                </a:solidFill>
                <a:effectLst/>
                <a:latin typeface="Blender" pitchFamily="18" charset="-79"/>
                <a:cs typeface="Blender" pitchFamily="18" charset="-79"/>
              </a:rPr>
              <a:t>פירוט החלופה הנבחרת</a:t>
            </a:r>
            <a:endParaRPr lang="he-IL" sz="2000" dirty="0">
              <a:solidFill>
                <a:srgbClr val="00B0F0"/>
              </a:solidFill>
              <a:effectLst/>
              <a:latin typeface="Blender" pitchFamily="18" charset="-79"/>
              <a:cs typeface="Blender" pitchFamily="18" charset="-79"/>
            </a:endParaRPr>
          </a:p>
        </p:txBody>
      </p:sp>
      <p:sp>
        <p:nvSpPr>
          <p:cNvPr id="8" name="כותרת 1"/>
          <p:cNvSpPr txBox="1">
            <a:spLocks/>
          </p:cNvSpPr>
          <p:nvPr/>
        </p:nvSpPr>
        <p:spPr>
          <a:xfrm>
            <a:off x="0" y="229781"/>
            <a:ext cx="989965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מבנה מצגת לבחירת חלופה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9004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476672"/>
            <a:ext cx="9899650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704850" lvl="1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פרטי היזם</a:t>
            </a:r>
            <a:endParaRPr lang="he-IL" b="1" dirty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marL="704850" lvl="1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תיאור הפרויקט </a:t>
            </a:r>
            <a:r>
              <a:rPr lang="he-IL" b="1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היזמי</a:t>
            </a:r>
            <a:endParaRPr lang="he-IL" b="1" dirty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marL="704850" lvl="1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תיאור הפרויקט הציבורי - 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שימוש מאושר (גן ילדים, בית ספר, מרכז קהילתי וכד')</a:t>
            </a:r>
          </a:p>
          <a:p>
            <a:pPr marL="704850" lvl="1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רקע סטטוטורי 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- מס' </a:t>
            </a:r>
            <a:r>
              <a:rPr lang="he-IL" dirty="0" err="1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תב"ע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 מאושרת, </a:t>
            </a:r>
            <a:r>
              <a:rPr lang="he-IL" dirty="0" err="1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תשריט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 וזכויות בנייה (טבלה 5), ציון היקף השטח הציבורי ושטחי החוץ</a:t>
            </a:r>
          </a:p>
          <a:p>
            <a:pPr marL="704850" lvl="1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פרוגרמה מאושרת לבינוי הציבורי</a:t>
            </a:r>
          </a:p>
          <a:p>
            <a:pPr marL="704850" lvl="1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דגשים מ"היתכנות הנדסית"</a:t>
            </a:r>
          </a:p>
          <a:p>
            <a:pPr marL="704850" lvl="1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לוח </a:t>
            </a:r>
            <a:r>
              <a:rPr lang="he-IL" b="1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איכון </a:t>
            </a:r>
            <a:r>
              <a:rPr lang="he-IL" b="1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מלא </a:t>
            </a:r>
            <a:r>
              <a:rPr lang="he-IL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(בעלי תפקידים) 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- צוות ניהול ותכנון מטעם היזם+ צוות ליווי ובקרה עירוני. </a:t>
            </a:r>
            <a:endParaRPr lang="he-IL" dirty="0" smtClean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marL="704850" lvl="1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סטאטוס הפרויקט היזמי </a:t>
            </a:r>
            <a:r>
              <a:rPr lang="he-IL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(רישוי/ תכנון)</a:t>
            </a:r>
          </a:p>
          <a:p>
            <a:pPr marL="704850" lvl="1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הערות</a:t>
            </a:r>
          </a:p>
        </p:txBody>
      </p:sp>
      <p:sp>
        <p:nvSpPr>
          <p:cNvPr id="3" name="כותרת 1"/>
          <p:cNvSpPr txBox="1">
            <a:spLocks/>
          </p:cNvSpPr>
          <p:nvPr/>
        </p:nvSpPr>
        <p:spPr>
          <a:xfrm>
            <a:off x="3293641" y="5835617"/>
            <a:ext cx="6392610" cy="545711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he-IL" sz="1400" b="1" dirty="0" smtClean="0">
                <a:solidFill>
                  <a:srgbClr val="1F497D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*הערה</a:t>
            </a:r>
            <a:r>
              <a:rPr lang="he-IL" sz="1400" b="1" dirty="0">
                <a:solidFill>
                  <a:srgbClr val="1F497D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:</a:t>
            </a:r>
            <a:r>
              <a:rPr lang="he-IL" sz="1400" dirty="0">
                <a:solidFill>
                  <a:srgbClr val="1F497D"/>
                </a:solidFill>
                <a:latin typeface="Blender" panose="02020003050405020304" pitchFamily="18" charset="-79"/>
                <a:cs typeface="Blender" panose="02020003050405020304" pitchFamily="18" charset="-79"/>
              </a:rPr>
              <a:t> יש לתאר בתמציתיות. פירוט והרחבה יוצגו בהמשך הדו"ח</a:t>
            </a:r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0" y="229781"/>
            <a:ext cx="989965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כללי: הצגת הפרויקט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1338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20688"/>
            <a:ext cx="9899650" cy="59093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989910" lvl="1" indent="-494954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תיאור החלופה 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- תכולה </a:t>
            </a:r>
            <a:endParaRPr lang="en-US" dirty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marL="989910" lvl="1" indent="-494954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הצגת התכנון: </a:t>
            </a:r>
          </a:p>
          <a:p>
            <a:pPr marL="1484864" lvl="2" indent="-494954">
              <a:lnSpc>
                <a:spcPct val="200000"/>
              </a:lnSpc>
              <a:buFont typeface="+mj-cs"/>
              <a:buAutoNum type="hebrew2Minus"/>
              <a:defRPr/>
            </a:pP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תכנית העמדה (בינוי וסביבה)  1:250</a:t>
            </a:r>
          </a:p>
          <a:p>
            <a:pPr marL="1484864" lvl="2" indent="-494954">
              <a:lnSpc>
                <a:spcPct val="200000"/>
              </a:lnSpc>
              <a:buFont typeface="+mj-lt"/>
              <a:buAutoNum type="hebrew2Minus"/>
              <a:defRPr/>
            </a:pP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תכנית בינוי לפי קומות  1:100</a:t>
            </a:r>
          </a:p>
          <a:p>
            <a:pPr marL="1484864" lvl="2" indent="-494954">
              <a:lnSpc>
                <a:spcPct val="200000"/>
              </a:lnSpc>
              <a:buFont typeface="+mj-lt"/>
              <a:buAutoNum type="hebrew2Minus"/>
              <a:defRPr/>
            </a:pP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חזיתות, חתכים והדמיות  </a:t>
            </a:r>
          </a:p>
          <a:p>
            <a:pPr lvl="2">
              <a:lnSpc>
                <a:spcPct val="200000"/>
              </a:lnSpc>
              <a:defRPr/>
            </a:pP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הערה: בכפוף לרשימת התיוג המופיעה באתר</a:t>
            </a:r>
          </a:p>
          <a:p>
            <a:pPr marL="989910" lvl="1" indent="-494954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טבלת נתונים: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 שטחים: </a:t>
            </a:r>
            <a:r>
              <a:rPr lang="he-IL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עיקרי/שירות 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(ככל ונדרשת הפרדה </a:t>
            </a:r>
            <a:r>
              <a:rPr lang="he-IL" dirty="0" err="1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בתב"ע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), יחס </a:t>
            </a:r>
            <a:r>
              <a:rPr lang="he-IL" dirty="0" err="1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ברוטו:נטו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, שטחי </a:t>
            </a:r>
            <a:r>
              <a:rPr lang="he-IL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פיתוח (חצרות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/ </a:t>
            </a:r>
            <a:r>
              <a:rPr lang="he-IL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מרפסות), </a:t>
            </a:r>
            <a:r>
              <a:rPr lang="he-IL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יחס שטח לתלמיד וכד'.</a:t>
            </a:r>
          </a:p>
          <a:p>
            <a:pPr marL="989910" lvl="1" indent="-494954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יתרונות / חסרונות</a:t>
            </a:r>
            <a:endParaRPr lang="he-IL" dirty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 marL="989910" lvl="1" indent="-494954">
              <a:lnSpc>
                <a:spcPct val="200000"/>
              </a:lnSpc>
              <a:buFont typeface="+mj-lt"/>
              <a:buAutoNum type="arabicPeriod"/>
              <a:defRPr/>
            </a:pPr>
            <a:r>
              <a:rPr lang="he-IL" b="1" dirty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לו"ז/שלביות </a:t>
            </a:r>
            <a:r>
              <a:rPr lang="he-IL" b="1" dirty="0" smtClean="0">
                <a:solidFill>
                  <a:srgbClr val="00B0F0"/>
                </a:solidFill>
                <a:latin typeface="Blender" panose="02020003050405020304" pitchFamily="18" charset="-79"/>
                <a:ea typeface="Verdana" panose="020B0604030504040204" pitchFamily="34" charset="0"/>
                <a:cs typeface="Blender" panose="02020003050405020304" pitchFamily="18" charset="-79"/>
              </a:rPr>
              <a:t>ביצוע</a:t>
            </a:r>
            <a:endParaRPr lang="en-US" dirty="0">
              <a:solidFill>
                <a:srgbClr val="00B0F0"/>
              </a:solidFill>
              <a:latin typeface="Blender" panose="02020003050405020304" pitchFamily="18" charset="-79"/>
              <a:ea typeface="Verdana" panose="020B0604030504040204" pitchFamily="34" charset="0"/>
              <a:cs typeface="Blender" panose="02020003050405020304" pitchFamily="18" charset="-79"/>
            </a:endParaRPr>
          </a:p>
          <a:p>
            <a:pPr>
              <a:defRPr/>
            </a:pPr>
            <a:endParaRPr lang="he-IL" u="sng" dirty="0">
              <a:solidFill>
                <a:prstClr val="black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0" y="229781"/>
            <a:ext cx="989965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1F497D"/>
                </a:solidFill>
                <a:latin typeface="Blender" pitchFamily="18" charset="-79"/>
                <a:cs typeface="Blender" pitchFamily="18" charset="-79"/>
              </a:rPr>
              <a:t>תיאור החלופות </a:t>
            </a:r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- חלופה א'/ ב'/ ג'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2747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304094"/>
              </p:ext>
            </p:extLst>
          </p:nvPr>
        </p:nvGraphicFramePr>
        <p:xfrm>
          <a:off x="485330" y="858036"/>
          <a:ext cx="8968613" cy="4957029"/>
        </p:xfrm>
        <a:graphic>
          <a:graphicData uri="http://schemas.openxmlformats.org/drawingml/2006/table">
            <a:tbl>
              <a:tblPr rtl="1"/>
              <a:tblGrid>
                <a:gridCol w="349382">
                  <a:extLst>
                    <a:ext uri="{9D8B030D-6E8A-4147-A177-3AD203B41FA5}">
                      <a16:colId xmlns:a16="http://schemas.microsoft.com/office/drawing/2014/main" val="2450760826"/>
                    </a:ext>
                  </a:extLst>
                </a:gridCol>
                <a:gridCol w="1053480">
                  <a:extLst>
                    <a:ext uri="{9D8B030D-6E8A-4147-A177-3AD203B41FA5}">
                      <a16:colId xmlns:a16="http://schemas.microsoft.com/office/drawing/2014/main" val="4178604301"/>
                    </a:ext>
                  </a:extLst>
                </a:gridCol>
                <a:gridCol w="2521917">
                  <a:extLst>
                    <a:ext uri="{9D8B030D-6E8A-4147-A177-3AD203B41FA5}">
                      <a16:colId xmlns:a16="http://schemas.microsoft.com/office/drawing/2014/main" val="3770981663"/>
                    </a:ext>
                  </a:extLst>
                </a:gridCol>
                <a:gridCol w="2521917">
                  <a:extLst>
                    <a:ext uri="{9D8B030D-6E8A-4147-A177-3AD203B41FA5}">
                      <a16:colId xmlns:a16="http://schemas.microsoft.com/office/drawing/2014/main" val="684900857"/>
                    </a:ext>
                  </a:extLst>
                </a:gridCol>
                <a:gridCol w="2521917">
                  <a:extLst>
                    <a:ext uri="{9D8B030D-6E8A-4147-A177-3AD203B41FA5}">
                      <a16:colId xmlns:a16="http://schemas.microsoft.com/office/drawing/2014/main" val="756066148"/>
                    </a:ext>
                  </a:extLst>
                </a:gridCol>
              </a:tblGrid>
              <a:tr h="498279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מס"ד</a:t>
                      </a:r>
                      <a:endParaRPr lang="he-IL" sz="1100" b="1" i="0" u="none" strike="noStrike" dirty="0">
                        <a:solidFill>
                          <a:srgbClr val="000000"/>
                        </a:solidFill>
                        <a:effectLst/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 marL="5001" marR="5001" marT="50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 </a:t>
                      </a:r>
                    </a:p>
                  </a:txBody>
                  <a:tcPr marL="5001" marR="5001" marT="50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חלופה א'</a:t>
                      </a:r>
                    </a:p>
                  </a:txBody>
                  <a:tcPr marL="5001" marR="5001" marT="50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חלופה ב'</a:t>
                      </a:r>
                    </a:p>
                  </a:txBody>
                  <a:tcPr marL="5001" marR="5001" marT="50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חלופה ג'</a:t>
                      </a:r>
                    </a:p>
                  </a:txBody>
                  <a:tcPr marL="5001" marR="5001" marT="50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874903"/>
                  </a:ext>
                </a:extLst>
              </a:tr>
              <a:tr h="169936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5001" marR="5001" marT="500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 fontAlgn="ctr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 fontAlgn="ctr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 fontAlgn="ctr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הדמיה/</a:t>
                      </a:r>
                    </a:p>
                    <a:p>
                      <a:pPr algn="ctr" rtl="1" fontAlgn="ctr"/>
                      <a:r>
                        <a:rPr lang="he-IL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סכימה</a:t>
                      </a:r>
                      <a:r>
                        <a:rPr lang="he-I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 עקרונית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  <a:p>
                      <a:pPr algn="ctr" rtl="1" fontAlgn="ctr"/>
                      <a:endParaRPr lang="he-IL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 fontAlgn="ctr"/>
                      <a:endParaRPr lang="he-IL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 fontAlgn="ctr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 fontAlgn="ctr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 fontAlgn="ctr"/>
                      <a:endParaRPr lang="he-IL" sz="11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5001" marR="5001" marT="50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679130"/>
                  </a:ext>
                </a:extLst>
              </a:tr>
              <a:tr h="189119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</a:p>
                  </a:txBody>
                  <a:tcPr marL="5001" marR="5001" marT="5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יחס </a:t>
                      </a:r>
                      <a:r>
                        <a:rPr lang="he-IL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ברוטו:נטו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 marL="5001" marR="5001" marT="50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11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11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11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886578"/>
                  </a:ext>
                </a:extLst>
              </a:tr>
              <a:tr h="189119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</a:p>
                  </a:txBody>
                  <a:tcPr marL="5001" marR="5001" marT="5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שטחי פיתוח/ חצרות/ מרפסות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 marL="5001" marR="5001" marT="50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11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11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he-IL" sz="11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337610"/>
                  </a:ext>
                </a:extLst>
              </a:tr>
              <a:tr h="189119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marL="5001" marR="5001" marT="5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יתרונות</a:t>
                      </a:r>
                    </a:p>
                  </a:txBody>
                  <a:tcPr marL="5001" marR="5001" marT="50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0477744"/>
                  </a:ext>
                </a:extLst>
              </a:tr>
              <a:tr h="189119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</a:t>
                      </a:r>
                    </a:p>
                  </a:txBody>
                  <a:tcPr marL="5001" marR="5001" marT="5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58430"/>
                  </a:ext>
                </a:extLst>
              </a:tr>
              <a:tr h="189119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</a:t>
                      </a:r>
                    </a:p>
                  </a:txBody>
                  <a:tcPr marL="5001" marR="5001" marT="5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6052404"/>
                  </a:ext>
                </a:extLst>
              </a:tr>
              <a:tr h="189119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</a:t>
                      </a:r>
                    </a:p>
                  </a:txBody>
                  <a:tcPr marL="5001" marR="5001" marT="5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672443"/>
                  </a:ext>
                </a:extLst>
              </a:tr>
              <a:tr h="189119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</a:t>
                      </a:r>
                    </a:p>
                  </a:txBody>
                  <a:tcPr marL="5001" marR="5001" marT="5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885923"/>
                  </a:ext>
                </a:extLst>
              </a:tr>
              <a:tr h="189119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</a:t>
                      </a:r>
                    </a:p>
                  </a:txBody>
                  <a:tcPr marL="5001" marR="5001" marT="5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חסרונות</a:t>
                      </a:r>
                    </a:p>
                  </a:txBody>
                  <a:tcPr marL="5001" marR="5001" marT="50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1639417"/>
                  </a:ext>
                </a:extLst>
              </a:tr>
              <a:tr h="189119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</a:t>
                      </a:r>
                    </a:p>
                  </a:txBody>
                  <a:tcPr marL="5001" marR="5001" marT="5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3681877"/>
                  </a:ext>
                </a:extLst>
              </a:tr>
              <a:tr h="189119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</a:t>
                      </a:r>
                    </a:p>
                  </a:txBody>
                  <a:tcPr marL="5001" marR="5001" marT="5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386587"/>
                  </a:ext>
                </a:extLst>
              </a:tr>
              <a:tr h="189119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</a:t>
                      </a:r>
                    </a:p>
                  </a:txBody>
                  <a:tcPr marL="5001" marR="5001" marT="5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403147"/>
                  </a:ext>
                </a:extLst>
              </a:tr>
              <a:tr h="189119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</a:t>
                      </a:r>
                    </a:p>
                  </a:txBody>
                  <a:tcPr marL="5001" marR="5001" marT="5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722307"/>
                  </a:ext>
                </a:extLst>
              </a:tr>
              <a:tr h="189119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</a:t>
                      </a:r>
                    </a:p>
                  </a:txBody>
                  <a:tcPr marL="5001" marR="5001" marT="500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lender" panose="02020003050405020304" pitchFamily="18" charset="-79"/>
                          <a:cs typeface="Blender" panose="02020003050405020304" pitchFamily="18" charset="-79"/>
                        </a:rPr>
                        <a:t>הערות/דגשים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Blender" panose="02020003050405020304" pitchFamily="18" charset="-79"/>
                        <a:cs typeface="Blender" panose="02020003050405020304" pitchFamily="18" charset="-79"/>
                      </a:endParaRPr>
                    </a:p>
                  </a:txBody>
                  <a:tcPr marL="5001" marR="5001" marT="50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5001" marR="5001" marT="500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7687454"/>
                  </a:ext>
                </a:extLst>
              </a:tr>
            </a:tbl>
          </a:graphicData>
        </a:graphic>
      </p:graphicFrame>
      <p:sp>
        <p:nvSpPr>
          <p:cNvPr id="4" name="כותרת 1"/>
          <p:cNvSpPr txBox="1">
            <a:spLocks/>
          </p:cNvSpPr>
          <p:nvPr/>
        </p:nvSpPr>
        <p:spPr>
          <a:xfrm>
            <a:off x="1853481" y="5738187"/>
            <a:ext cx="7717907" cy="571133"/>
          </a:xfrm>
          <a:prstGeom prst="rect">
            <a:avLst/>
          </a:prstGeom>
        </p:spPr>
        <p:txBody>
          <a:bodyPr vert="horz" lIns="98997" tIns="49498" rIns="98997" bIns="49498" rtlCol="1" anchor="ctr">
            <a:noAutofit/>
          </a:bodyPr>
          <a:lstStyle>
            <a:defPPr>
              <a:defRPr lang="he-IL"/>
            </a:defPPr>
            <a:lvl1pPr algn="ctr">
              <a:spcBef>
                <a:spcPct val="0"/>
              </a:spcBef>
              <a:buNone/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+mj-ea"/>
                <a:cs typeface="David" panose="020E0502060401010101" pitchFamily="34" charset="-79"/>
              </a:defRPr>
            </a:lvl1pPr>
          </a:lstStyle>
          <a:p>
            <a:pPr algn="r">
              <a:defRPr/>
            </a:pPr>
            <a:r>
              <a:rPr lang="he-IL" sz="1200" b="0" dirty="0" smtClean="0">
                <a:solidFill>
                  <a:srgbClr val="1F497D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*הערה</a:t>
            </a:r>
            <a:r>
              <a:rPr lang="he-IL" sz="1200" b="0" dirty="0">
                <a:solidFill>
                  <a:srgbClr val="1F497D"/>
                </a:solidFill>
                <a:effectLst/>
                <a:latin typeface="Blender" panose="02020003050405020304" pitchFamily="18" charset="-79"/>
                <a:cs typeface="Blender" panose="02020003050405020304" pitchFamily="18" charset="-79"/>
              </a:rPr>
              <a:t>: הטבלה תועבר לאישור צוות הליווי והבקרה העירוני</a:t>
            </a: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0" y="229781"/>
            <a:ext cx="9899650" cy="501865"/>
          </a:xfrm>
          <a:prstGeom prst="rect">
            <a:avLst/>
          </a:prstGeom>
        </p:spPr>
        <p:txBody>
          <a:bodyPr vert="horz" lIns="91381" tIns="45691" rIns="91381" bIns="45691" rtlCol="1" anchor="ctr">
            <a:no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b="1" dirty="0" smtClean="0">
                <a:solidFill>
                  <a:srgbClr val="014C94"/>
                </a:solidFill>
                <a:latin typeface="Blender" pitchFamily="18" charset="-79"/>
                <a:cs typeface="Blender" pitchFamily="18" charset="-79"/>
              </a:rPr>
              <a:t>טבלת ריכוז להשוואת חלופות</a:t>
            </a:r>
            <a:endParaRPr lang="he-IL" sz="2400" dirty="0">
              <a:solidFill>
                <a:srgbClr val="014C94"/>
              </a:solidFill>
              <a:latin typeface="Blender" pitchFamily="18" charset="-79"/>
              <a:cs typeface="Blender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498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10295</TotalTime>
  <Words>514</Words>
  <Application>Microsoft Office PowerPoint</Application>
  <PresentationFormat>מותאם אישית</PresentationFormat>
  <Paragraphs>143</Paragraphs>
  <Slides>13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9" baseType="lpstr">
      <vt:lpstr>Arial</vt:lpstr>
      <vt:lpstr>Blender</vt:lpstr>
      <vt:lpstr>Calibri</vt:lpstr>
      <vt:lpstr>David</vt:lpstr>
      <vt:lpstr>Verdana</vt:lpstr>
      <vt:lpstr>1_ערכת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Tel-Aviv Municipality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נחום גולדמן 6 א'</dc:title>
  <dc:creator>קסניה קונסטנטינובסקי</dc:creator>
  <cp:lastModifiedBy>יסמין אבישר - מנהלת פרוייקטים</cp:lastModifiedBy>
  <cp:revision>581</cp:revision>
  <cp:lastPrinted>2025-04-24T08:16:43Z</cp:lastPrinted>
  <dcterms:created xsi:type="dcterms:W3CDTF">2018-03-14T12:38:06Z</dcterms:created>
  <dcterms:modified xsi:type="dcterms:W3CDTF">2025-04-28T09:41:28Z</dcterms:modified>
</cp:coreProperties>
</file>