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25" r:id="rId2"/>
    <p:sldId id="386" r:id="rId3"/>
    <p:sldId id="427" r:id="rId4"/>
    <p:sldId id="428" r:id="rId5"/>
    <p:sldId id="429" r:id="rId6"/>
    <p:sldId id="430" r:id="rId7"/>
    <p:sldId id="431" r:id="rId8"/>
    <p:sldId id="392" r:id="rId9"/>
    <p:sldId id="400" r:id="rId10"/>
    <p:sldId id="393" r:id="rId11"/>
    <p:sldId id="424" r:id="rId12"/>
    <p:sldId id="404" r:id="rId13"/>
    <p:sldId id="432" r:id="rId14"/>
  </p:sldIdLst>
  <p:sldSz cx="9899650" cy="6858000"/>
  <p:notesSz cx="9929813" cy="679767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58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C94"/>
    <a:srgbClr val="0066CC"/>
    <a:srgbClr val="0000FF"/>
    <a:srgbClr val="FFCC66"/>
    <a:srgbClr val="FF6600"/>
    <a:srgbClr val="4F81BD"/>
    <a:srgbClr val="558ED5"/>
    <a:srgbClr val="FFFF00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1416" y="132"/>
      </p:cViewPr>
      <p:guideLst>
        <p:guide orient="horz" pos="346"/>
        <p:guide pos="58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2168"/>
    </p:cViewPr>
  </p:sorterViewPr>
  <p:notesViewPr>
    <p:cSldViewPr>
      <p:cViewPr varScale="1">
        <p:scale>
          <a:sx n="117" d="100"/>
          <a:sy n="117" d="100"/>
        </p:scale>
        <p:origin x="20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627215" y="5"/>
            <a:ext cx="4302600" cy="340485"/>
          </a:xfrm>
          <a:prstGeom prst="rect">
            <a:avLst/>
          </a:prstGeom>
        </p:spPr>
        <p:txBody>
          <a:bodyPr vert="horz" lIns="62958" tIns="31480" rIns="62958" bIns="31480" rtlCol="1"/>
          <a:lstStyle>
            <a:lvl1pPr algn="r">
              <a:defRPr sz="8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96" y="5"/>
            <a:ext cx="4304189" cy="340485"/>
          </a:xfrm>
          <a:prstGeom prst="rect">
            <a:avLst/>
          </a:prstGeom>
        </p:spPr>
        <p:txBody>
          <a:bodyPr vert="horz" lIns="62958" tIns="31480" rIns="62958" bIns="31480" rtlCol="1"/>
          <a:lstStyle>
            <a:lvl1pPr algn="l">
              <a:defRPr sz="800"/>
            </a:lvl1pPr>
          </a:lstStyle>
          <a:p>
            <a:fld id="{CC404C0F-456A-4C35-B8F8-2D13BA3FDA0C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5627215" y="6457194"/>
            <a:ext cx="4302600" cy="340485"/>
          </a:xfrm>
          <a:prstGeom prst="rect">
            <a:avLst/>
          </a:prstGeom>
        </p:spPr>
        <p:txBody>
          <a:bodyPr vert="horz" lIns="62958" tIns="31480" rIns="62958" bIns="31480" rtlCol="1" anchor="b"/>
          <a:lstStyle>
            <a:lvl1pPr algn="r">
              <a:defRPr sz="8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96" y="6457194"/>
            <a:ext cx="4304189" cy="340485"/>
          </a:xfrm>
          <a:prstGeom prst="rect">
            <a:avLst/>
          </a:prstGeom>
        </p:spPr>
        <p:txBody>
          <a:bodyPr vert="horz" lIns="62958" tIns="31480" rIns="62958" bIns="31480" rtlCol="1" anchor="b"/>
          <a:lstStyle>
            <a:lvl1pPr algn="l">
              <a:defRPr sz="800"/>
            </a:lvl1pPr>
          </a:lstStyle>
          <a:p>
            <a:fld id="{CD20865B-7780-4653-BADD-85B2AC58A8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906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626898" y="1"/>
            <a:ext cx="4302919" cy="339884"/>
          </a:xfrm>
          <a:prstGeom prst="rect">
            <a:avLst/>
          </a:prstGeom>
        </p:spPr>
        <p:txBody>
          <a:bodyPr vert="horz" lIns="95521" tIns="47761" rIns="95521" bIns="47761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2308" y="1"/>
            <a:ext cx="4302919" cy="339884"/>
          </a:xfrm>
          <a:prstGeom prst="rect">
            <a:avLst/>
          </a:prstGeom>
        </p:spPr>
        <p:txBody>
          <a:bodyPr vert="horz" lIns="95521" tIns="47761" rIns="95521" bIns="47761" rtlCol="1"/>
          <a:lstStyle>
            <a:lvl1pPr algn="l">
              <a:defRPr sz="1300"/>
            </a:lvl1pPr>
          </a:lstStyle>
          <a:p>
            <a:fld id="{F1DC1107-FA14-4DA1-AAC0-2F75DB68BB4B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09588"/>
            <a:ext cx="36782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1" tIns="47761" rIns="95521" bIns="47761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992982" y="3228900"/>
            <a:ext cx="7943850" cy="3058954"/>
          </a:xfrm>
          <a:prstGeom prst="rect">
            <a:avLst/>
          </a:prstGeom>
        </p:spPr>
        <p:txBody>
          <a:bodyPr vert="horz" lIns="95521" tIns="47761" rIns="95521" bIns="47761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626898" y="6456613"/>
            <a:ext cx="4302919" cy="339884"/>
          </a:xfrm>
          <a:prstGeom prst="rect">
            <a:avLst/>
          </a:prstGeom>
        </p:spPr>
        <p:txBody>
          <a:bodyPr vert="horz" lIns="95521" tIns="47761" rIns="95521" bIns="47761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2308" y="6456613"/>
            <a:ext cx="4302919" cy="339884"/>
          </a:xfrm>
          <a:prstGeom prst="rect">
            <a:avLst/>
          </a:prstGeom>
        </p:spPr>
        <p:txBody>
          <a:bodyPr vert="horz" lIns="95521" tIns="47761" rIns="95521" bIns="47761" rtlCol="1" anchor="b"/>
          <a:lstStyle>
            <a:lvl1pPr algn="l">
              <a:defRPr sz="1300"/>
            </a:lvl1pPr>
          </a:lstStyle>
          <a:p>
            <a:fld id="{1D00F1D9-CE5E-4A4A-8794-5A9297822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101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8238" cy="254952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29839">
              <a:defRPr/>
            </a:pPr>
            <a:fld id="{1D00F1D9-CE5E-4A4A-8794-5A92978221E5}" type="slidenum">
              <a:rPr lang="he-IL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pPr defTabSz="629839">
                <a:defRPr/>
              </a:pPr>
              <a:t>11</a:t>
            </a:fld>
            <a:endParaRPr lang="he-IL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2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751801" y="6356353"/>
            <a:ext cx="2652866" cy="365120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916953" y="6356353"/>
            <a:ext cx="3600318" cy="365120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52035" y="6356353"/>
            <a:ext cx="2652866" cy="365120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5809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 13">
            <a:extLst>
              <a:ext uri="{FF2B5EF4-FFF2-40B4-BE49-F238E27FC236}">
                <a16:creationId xmlns:a16="http://schemas.microsoft.com/office/drawing/2014/main" id="{E4FA2957-49ED-44B6-8CE5-A7B759771CB5}"/>
              </a:ext>
            </a:extLst>
          </p:cNvPr>
          <p:cNvSpPr/>
          <p:nvPr userDrawn="1"/>
        </p:nvSpPr>
        <p:spPr>
          <a:xfrm>
            <a:off x="0" y="6786033"/>
            <a:ext cx="9899651" cy="71967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rgbClr val="00B0F0">
                  <a:lumMod val="50000"/>
                  <a:lumOff val="50000"/>
                </a:srgb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413321" y="6365690"/>
            <a:ext cx="1229407" cy="215981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לוגו רלוונטי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4386572" y="6356351"/>
            <a:ext cx="1229407" cy="215981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e-IL" sz="1100" b="1" dirty="0" smtClean="0">
                <a:latin typeface="Blender" pitchFamily="18" charset="-79"/>
                <a:cs typeface="Blender" pitchFamily="18" charset="-79"/>
              </a:rPr>
              <a:t>שם</a:t>
            </a:r>
            <a:r>
              <a:rPr lang="he-IL" sz="1100" b="1" baseline="0" dirty="0" smtClean="0">
                <a:latin typeface="Blender" pitchFamily="18" charset="-79"/>
                <a:cs typeface="Blender" pitchFamily="18" charset="-79"/>
              </a:rPr>
              <a:t> הפרויקט</a:t>
            </a:r>
            <a:endParaRPr lang="he-IL" sz="1100" b="1" dirty="0"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361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89929" rtl="1" eaLnBrk="1" latinLnBrk="0" hangingPunct="1">
        <a:spcBef>
          <a:spcPct val="0"/>
        </a:spcBef>
        <a:buNone/>
        <a:defRPr sz="4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224" indent="-371224" algn="r" defTabSz="989929" rtl="1" eaLnBrk="1" latinLnBrk="0" hangingPunct="1">
        <a:spcBef>
          <a:spcPct val="20000"/>
        </a:spcBef>
        <a:buFont typeface="Arial" panose="020B0604020202020204" pitchFamily="34" charset="0"/>
        <a:buChar char="•"/>
        <a:defRPr sz="3464" kern="1200">
          <a:solidFill>
            <a:schemeClr val="tx1"/>
          </a:solidFill>
          <a:latin typeface="+mn-lt"/>
          <a:ea typeface="+mn-ea"/>
          <a:cs typeface="+mn-cs"/>
        </a:defRPr>
      </a:lvl1pPr>
      <a:lvl2pPr marL="804318" indent="-309353" algn="r" defTabSz="989929" rtl="1" eaLnBrk="1" latinLnBrk="0" hangingPunct="1">
        <a:spcBef>
          <a:spcPct val="20000"/>
        </a:spcBef>
        <a:buFont typeface="Arial" panose="020B0604020202020204" pitchFamily="34" charset="0"/>
        <a:buChar char="–"/>
        <a:defRPr sz="3031" kern="1200">
          <a:solidFill>
            <a:schemeClr val="tx1"/>
          </a:solidFill>
          <a:latin typeface="+mn-lt"/>
          <a:ea typeface="+mn-ea"/>
          <a:cs typeface="+mn-cs"/>
        </a:defRPr>
      </a:lvl2pPr>
      <a:lvl3pPr marL="1237412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1732377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–"/>
        <a:defRPr sz="2165" kern="1200">
          <a:solidFill>
            <a:schemeClr val="tx1"/>
          </a:solidFill>
          <a:latin typeface="+mn-lt"/>
          <a:ea typeface="+mn-ea"/>
          <a:cs typeface="+mn-cs"/>
        </a:defRPr>
      </a:lvl4pPr>
      <a:lvl5pPr marL="2227341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»"/>
        <a:defRPr sz="2165" kern="1200">
          <a:solidFill>
            <a:schemeClr val="tx1"/>
          </a:solidFill>
          <a:latin typeface="+mn-lt"/>
          <a:ea typeface="+mn-ea"/>
          <a:cs typeface="+mn-cs"/>
        </a:defRPr>
      </a:lvl5pPr>
      <a:lvl6pPr marL="2722306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6pPr>
      <a:lvl7pPr marL="3217271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7pPr>
      <a:lvl8pPr marL="3712235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8pPr>
      <a:lvl9pPr marL="4207200" indent="-247482" algn="r" defTabSz="989929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94965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89929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3pPr>
      <a:lvl4pPr marL="1484894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4pPr>
      <a:lvl5pPr marL="1979859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5pPr>
      <a:lvl6pPr marL="2474824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6pPr>
      <a:lvl7pPr marL="2969788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7pPr>
      <a:lvl8pPr marL="3464753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8pPr>
      <a:lvl9pPr marL="3959718" algn="r" defTabSz="989929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-22368" y="-283368"/>
            <a:ext cx="10724621" cy="16384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923" b="1" dirty="0">
                <a:latin typeface="Blender" pitchFamily="18" charset="-79"/>
                <a:cs typeface="Blender" pitchFamily="18" charset="-79"/>
              </a:rPr>
              <a:t> </a:t>
            </a:r>
            <a:endParaRPr lang="he-IL" sz="2923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836712"/>
            <a:ext cx="9899649" cy="227227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z="2923" b="1" dirty="0" smtClean="0">
                <a:solidFill>
                  <a:srgbClr val="1F497D"/>
                </a:solidFill>
                <a:latin typeface="Blender" pitchFamily="18" charset="-79"/>
                <a:cs typeface="Blender" pitchFamily="18" charset="-79"/>
              </a:rPr>
              <a:t>תבנית להצגת הקפאת </a:t>
            </a:r>
            <a:r>
              <a:rPr lang="he-IL" sz="2923" b="1" dirty="0" smtClean="0">
                <a:solidFill>
                  <a:srgbClr val="1F497D"/>
                </a:solidFill>
                <a:latin typeface="Blender" pitchFamily="18" charset="-79"/>
                <a:cs typeface="Blender" pitchFamily="18" charset="-79"/>
              </a:rPr>
              <a:t>תצורה</a:t>
            </a:r>
            <a:endParaRPr lang="he-IL" sz="3032" b="1" dirty="0" smtClean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endParaRPr lang="he-IL" sz="3032" b="1" dirty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r>
              <a:rPr lang="he-IL" sz="3032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שם פרויקט</a:t>
            </a:r>
            <a:r>
              <a:rPr lang="he-IL" sz="6495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6495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0" y="3360470"/>
            <a:ext cx="9899650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אבן דרך מס'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7</a:t>
            </a:r>
            <a:endParaRPr lang="he-IL" sz="3032" dirty="0">
              <a:solidFill>
                <a:srgbClr val="00B0F0"/>
              </a:solidFill>
              <a:effectLst/>
              <a:latin typeface="Blender" panose="02020003050405020304" pitchFamily="18" charset="-79"/>
              <a:cs typeface="Blender" panose="02020003050405020304" pitchFamily="18" charset="-79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1" y="4848237"/>
            <a:ext cx="9899650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2800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תאריך</a:t>
            </a:r>
            <a:r>
              <a:rPr lang="he-IL" sz="2800" dirty="0">
                <a:solidFill>
                  <a:srgbClr val="00B0F0"/>
                </a:solidFill>
                <a:effectLst/>
              </a:rPr>
              <a:t>:</a:t>
            </a: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0" y="4056878"/>
            <a:ext cx="9899649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>
              <a:defRPr/>
            </a:pPr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בניה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יזמית -  </a:t>
            </a:r>
            <a:r>
              <a:rPr lang="he-IL" sz="3032" dirty="0" smtClean="0">
                <a:solidFill>
                  <a:srgbClr val="00B0F0"/>
                </a:solidFill>
                <a:effectLst/>
              </a:rPr>
              <a:t>(</a:t>
            </a:r>
            <a:r>
              <a:rPr lang="en-US" sz="3032" dirty="0">
                <a:solidFill>
                  <a:srgbClr val="00B0F0"/>
                </a:solidFill>
                <a:effectLst/>
              </a:rPr>
              <a:t>Entrepreneur</a:t>
            </a:r>
            <a:r>
              <a:rPr lang="he-IL" sz="3032" dirty="0" smtClean="0">
                <a:solidFill>
                  <a:srgbClr val="00B0F0"/>
                </a:solidFill>
                <a:effectLst/>
              </a:rPr>
              <a:t>) </a:t>
            </a:r>
            <a:r>
              <a:rPr lang="en-US" sz="3032" dirty="0" smtClean="0">
                <a:solidFill>
                  <a:srgbClr val="00B0F0"/>
                </a:solidFill>
                <a:effectLst/>
              </a:rPr>
              <a:t>EN</a:t>
            </a:r>
            <a:endParaRPr lang="he-IL" sz="3032" dirty="0">
              <a:solidFill>
                <a:srgbClr val="00B0F0"/>
              </a:solidFill>
              <a:effectLst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517777" y="6309320"/>
            <a:ext cx="100811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69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231878"/>
              </p:ext>
            </p:extLst>
          </p:nvPr>
        </p:nvGraphicFramePr>
        <p:xfrm>
          <a:off x="547463" y="764704"/>
          <a:ext cx="8647784" cy="5419159"/>
        </p:xfrm>
        <a:graphic>
          <a:graphicData uri="http://schemas.openxmlformats.org/drawingml/2006/table">
            <a:tbl>
              <a:tblPr rtl="1"/>
              <a:tblGrid>
                <a:gridCol w="722807">
                  <a:extLst>
                    <a:ext uri="{9D8B030D-6E8A-4147-A177-3AD203B41FA5}">
                      <a16:colId xmlns:a16="http://schemas.microsoft.com/office/drawing/2014/main" val="1271249675"/>
                    </a:ext>
                  </a:extLst>
                </a:gridCol>
                <a:gridCol w="1562239">
                  <a:extLst>
                    <a:ext uri="{9D8B030D-6E8A-4147-A177-3AD203B41FA5}">
                      <a16:colId xmlns:a16="http://schemas.microsoft.com/office/drawing/2014/main" val="2491311959"/>
                    </a:ext>
                  </a:extLst>
                </a:gridCol>
                <a:gridCol w="164826">
                  <a:extLst>
                    <a:ext uri="{9D8B030D-6E8A-4147-A177-3AD203B41FA5}">
                      <a16:colId xmlns:a16="http://schemas.microsoft.com/office/drawing/2014/main" val="1446786084"/>
                    </a:ext>
                  </a:extLst>
                </a:gridCol>
                <a:gridCol w="650712">
                  <a:extLst>
                    <a:ext uri="{9D8B030D-6E8A-4147-A177-3AD203B41FA5}">
                      <a16:colId xmlns:a16="http://schemas.microsoft.com/office/drawing/2014/main" val="1234712367"/>
                    </a:ext>
                  </a:extLst>
                </a:gridCol>
                <a:gridCol w="815538">
                  <a:extLst>
                    <a:ext uri="{9D8B030D-6E8A-4147-A177-3AD203B41FA5}">
                      <a16:colId xmlns:a16="http://schemas.microsoft.com/office/drawing/2014/main" val="197489231"/>
                    </a:ext>
                  </a:extLst>
                </a:gridCol>
                <a:gridCol w="1030963">
                  <a:extLst>
                    <a:ext uri="{9D8B030D-6E8A-4147-A177-3AD203B41FA5}">
                      <a16:colId xmlns:a16="http://schemas.microsoft.com/office/drawing/2014/main" val="3369777741"/>
                    </a:ext>
                  </a:extLst>
                </a:gridCol>
                <a:gridCol w="984801">
                  <a:extLst>
                    <a:ext uri="{9D8B030D-6E8A-4147-A177-3AD203B41FA5}">
                      <a16:colId xmlns:a16="http://schemas.microsoft.com/office/drawing/2014/main" val="3528149684"/>
                    </a:ext>
                  </a:extLst>
                </a:gridCol>
                <a:gridCol w="977108">
                  <a:extLst>
                    <a:ext uri="{9D8B030D-6E8A-4147-A177-3AD203B41FA5}">
                      <a16:colId xmlns:a16="http://schemas.microsoft.com/office/drawing/2014/main" val="256200645"/>
                    </a:ext>
                  </a:extLst>
                </a:gridCol>
                <a:gridCol w="977108">
                  <a:extLst>
                    <a:ext uri="{9D8B030D-6E8A-4147-A177-3AD203B41FA5}">
                      <a16:colId xmlns:a16="http://schemas.microsoft.com/office/drawing/2014/main" val="3416683316"/>
                    </a:ext>
                  </a:extLst>
                </a:gridCol>
                <a:gridCol w="761682">
                  <a:extLst>
                    <a:ext uri="{9D8B030D-6E8A-4147-A177-3AD203B41FA5}">
                      <a16:colId xmlns:a16="http://schemas.microsoft.com/office/drawing/2014/main" val="3230509728"/>
                    </a:ext>
                  </a:extLst>
                </a:gridCol>
              </a:tblGrid>
              <a:tr h="184760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מס"ד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מבנה /פיתוח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רכיב במבנה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מס' רכיבים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שטחים  (מ"ר)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הערות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067805"/>
                  </a:ext>
                </a:extLst>
              </a:tr>
              <a:tr h="79549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פרוגרמה משרד החינוך שטח רכיב במבנה (מ"ר)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פרוגרמה עיריית תל אביב שטח רכיב במבנה (מ"ר)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שטח בפועל של רכיב במבנה (מ"ר)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פער בין שטחים בפרוגרמה לביצוע בפועל (מ"ר)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96508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356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מבנה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כיתת אם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85589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כיתת ספח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5545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כיתה פרטנית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99051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חדר מנהלת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8360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חדר מורים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6599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חצרות פעילות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528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344623"/>
                  </a:ext>
                </a:extLst>
              </a:tr>
              <a:tr h="32998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סה"כ שטח מבנה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ללא שטחי פיתוח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45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אולם ספורט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אולם ספורט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122168"/>
                  </a:ext>
                </a:extLst>
              </a:tr>
              <a:tr h="32998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מזכירות והנהלה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733247"/>
                  </a:ext>
                </a:extLst>
              </a:tr>
              <a:tr h="32998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מלתחות ושירותים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5787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מחסן ציוד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55080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379059"/>
                  </a:ext>
                </a:extLst>
              </a:tr>
              <a:tr h="32998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סה"כ שטח אולם ספורט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ללא שטחי פיתוח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3362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פיתוח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מגרש ברוטו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3503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שטחי פיתוח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369238"/>
                  </a:ext>
                </a:extLst>
              </a:tr>
              <a:tr h="300234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 סה"כ שטח מבנה בית הספר ואולם ספורט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034977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 יחס </a:t>
                      </a:r>
                      <a:r>
                        <a:rPr lang="he-IL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ברוטו:</a:t>
                      </a:r>
                      <a:r>
                        <a:rPr lang="he-IL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נטו</a:t>
                      </a:r>
                      <a:r>
                        <a:rPr lang="he-IL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</a:t>
                      </a:r>
                      <a:r>
                        <a:rPr lang="he-I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מבנה 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1" fontAlgn="ctr"/>
                      <a:endParaRPr lang="he-IL" sz="1100" b="1" i="0" u="none" strike="noStrike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90517"/>
                  </a:ext>
                </a:extLst>
              </a:tr>
              <a:tr h="32998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 יחס </a:t>
                      </a:r>
                      <a:r>
                        <a:rPr lang="he-IL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ברוטו:נטו</a:t>
                      </a:r>
                      <a:r>
                        <a:rPr lang="he-I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</a:t>
                      </a:r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אולם ספורט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5878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37657" y="6140690"/>
            <a:ext cx="5882553" cy="2462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defTabSz="989929">
              <a:defRPr/>
            </a:pPr>
            <a:r>
              <a:rPr lang="he-IL" sz="1000" b="1" dirty="0" smtClean="0">
                <a:solidFill>
                  <a:srgbClr val="014C94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* </a:t>
            </a:r>
            <a:r>
              <a:rPr lang="he-IL" sz="1000" dirty="0" smtClean="0">
                <a:solidFill>
                  <a:srgbClr val="014C94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במידה וישנם </a:t>
            </a:r>
            <a:r>
              <a:rPr lang="he-IL" sz="1000" dirty="0">
                <a:solidFill>
                  <a:srgbClr val="014C94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פערים משמעותיים מהנדרש/מתוכנן, יש לצרף הסבר מפורט.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 rot="19511978">
            <a:off x="-281488" y="3223351"/>
            <a:ext cx="9899650" cy="501865"/>
          </a:xfrm>
          <a:prstGeom prst="rect">
            <a:avLst/>
          </a:prstGeom>
          <a:solidFill>
            <a:schemeClr val="bg1"/>
          </a:solidFill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600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טבלת שטחים לדוגמא בהשוואה לפרוגרמה (יש להתאים לפי השימוש המבוקש</a:t>
            </a:r>
            <a:r>
              <a:rPr lang="he-IL" sz="16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)</a:t>
            </a:r>
            <a:endParaRPr lang="he-IL" sz="16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-27650" y="5979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טבלת שטחים - בדיקה והתאמה לפרוגרמה מאושרת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326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 txBox="1">
            <a:spLocks/>
          </p:cNvSpPr>
          <p:nvPr/>
        </p:nvSpPr>
        <p:spPr>
          <a:xfrm>
            <a:off x="4601842" y="466571"/>
            <a:ext cx="5301189" cy="57113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defTabSz="989929">
              <a:defRPr/>
            </a:pPr>
            <a:endParaRPr lang="he-IL" sz="3464" dirty="0">
              <a:solidFill>
                <a:srgbClr val="1F497D"/>
              </a:solidFill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סטאטוס הבינוי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הציבורי +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לוח זמנים עקרוני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223" y="1791869"/>
            <a:ext cx="9237551" cy="32778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94964" lvl="1" defTabSz="989929">
              <a:lnSpc>
                <a:spcPct val="150000"/>
              </a:lnSpc>
              <a:defRPr/>
            </a:pPr>
            <a:r>
              <a:rPr lang="he-IL" b="1" u="sng" dirty="0" smtClean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סטטוטורי:</a:t>
            </a:r>
          </a:p>
          <a:p>
            <a:pPr marL="989929" lvl="1" indent="-494965" defTabSz="989929">
              <a:lnSpc>
                <a:spcPct val="15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תיאור </a:t>
            </a:r>
            <a:r>
              <a:rPr lang="he-IL" b="1" dirty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סטאטוס מבחינת תכנון ורישוי</a:t>
            </a:r>
          </a:p>
          <a:p>
            <a:pPr lvl="1">
              <a:lnSpc>
                <a:spcPct val="150000"/>
              </a:lnSpc>
              <a:defRPr/>
            </a:pPr>
            <a:endParaRPr lang="he-IL" dirty="0" smtClean="0">
              <a:solidFill>
                <a:prstClr val="black"/>
              </a:solidFill>
              <a:latin typeface="David" panose="020E0502060401010101" pitchFamily="34" charset="-79"/>
              <a:ea typeface="Verdana" panose="020B0604030504040204" pitchFamily="34" charset="0"/>
              <a:cs typeface="David" panose="020E0502060401010101" pitchFamily="34" charset="-79"/>
            </a:endParaRPr>
          </a:p>
          <a:p>
            <a:pPr marL="494964" lvl="1" defTabSz="989929">
              <a:lnSpc>
                <a:spcPct val="150000"/>
              </a:lnSpc>
              <a:defRPr/>
            </a:pPr>
            <a:r>
              <a:rPr lang="he-IL" b="1" u="sng" dirty="0" err="1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פרויקטלי</a:t>
            </a:r>
            <a:r>
              <a:rPr lang="he-IL" b="1" u="sng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:</a:t>
            </a:r>
            <a:endParaRPr lang="he-IL" b="1" u="sng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989929" lvl="1" indent="-494965">
              <a:lnSpc>
                <a:spcPct val="150000"/>
              </a:lnSpc>
              <a:buAutoNum type="arabicPeriod" startAt="2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לוח זמנים עקרוני (כולל צפי אכלוס מעודכן)</a:t>
            </a:r>
            <a:endParaRPr lang="he-IL" b="1" dirty="0">
              <a:solidFill>
                <a:srgbClr val="00B0F0"/>
              </a:solidFill>
              <a:latin typeface="Blender" pitchFamily="18" charset="-79"/>
              <a:ea typeface="+mj-ea"/>
              <a:cs typeface="Blender" pitchFamily="18" charset="-79"/>
            </a:endParaRPr>
          </a:p>
          <a:p>
            <a:pPr marL="989929" lvl="1" indent="-494965">
              <a:lnSpc>
                <a:spcPct val="150000"/>
              </a:lnSpc>
              <a:buAutoNum type="arabicPeriod" startAt="2"/>
              <a:defRPr/>
            </a:pPr>
            <a:endParaRPr lang="he-IL" b="1" dirty="0">
              <a:solidFill>
                <a:prstClr val="black"/>
              </a:solidFill>
              <a:latin typeface="David" panose="020E0502060401010101" pitchFamily="34" charset="-79"/>
              <a:ea typeface="Verdana" panose="020B0604030504040204" pitchFamily="34" charset="0"/>
              <a:cs typeface="David" panose="020E0502060401010101" pitchFamily="34" charset="-79"/>
            </a:endParaRPr>
          </a:p>
          <a:p>
            <a:pPr lvl="2" defTabSz="989929">
              <a:lnSpc>
                <a:spcPct val="150000"/>
              </a:lnSpc>
              <a:defRPr/>
            </a:pPr>
            <a:endParaRPr lang="he-IL" dirty="0">
              <a:solidFill>
                <a:prstClr val="black"/>
              </a:solidFill>
              <a:latin typeface="David" panose="020E0502060401010101" pitchFamily="34" charset="-79"/>
              <a:ea typeface="Verdana" panose="020B0604030504040204" pitchFamily="34" charset="0"/>
              <a:cs typeface="David" panose="020E0502060401010101" pitchFamily="34" charset="-79"/>
            </a:endParaRPr>
          </a:p>
          <a:p>
            <a:pPr marL="371224" indent="-371224" defTabSz="989929">
              <a:buFont typeface="+mj-lt"/>
              <a:buAutoNum type="arabicPeriod"/>
              <a:defRPr/>
            </a:pPr>
            <a:endParaRPr lang="he-IL" u="sng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128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סיכום, המלצות והחלטות להמשך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10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0" y="2996952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תודה!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93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-22368" y="-283368"/>
            <a:ext cx="10724621" cy="16384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923" b="1" dirty="0">
                <a:latin typeface="Blender" pitchFamily="18" charset="-79"/>
                <a:cs typeface="Blender" pitchFamily="18" charset="-79"/>
              </a:rPr>
              <a:t> </a:t>
            </a:r>
            <a:endParaRPr lang="he-IL" sz="2923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856367"/>
            <a:ext cx="9899650" cy="30008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94965" defTabSz="989929">
              <a:lnSpc>
                <a:spcPct val="150000"/>
              </a:lnSpc>
              <a:defRPr/>
            </a:pP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494965" defTabSz="989929">
              <a:lnSpc>
                <a:spcPct val="150000"/>
              </a:lnSpc>
              <a:defRPr/>
            </a:pP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הקפאת התצורה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של התכנון היא אבן דרך מרכזית בחיי הפרויקט. </a:t>
            </a:r>
          </a:p>
          <a:p>
            <a:pPr marL="494965" defTabSz="989929">
              <a:lnSpc>
                <a:spcPct val="150000"/>
              </a:lnSpc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הקפאת התצורה של שטחי הציבור הבנויים </a:t>
            </a:r>
            <a:r>
              <a:rPr lang="he-IL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בפרוייקט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יזמי מתבצעת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במהלך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התכנון הסופי, לפני קבלת אישור הוועדה לתוכנית עיצוב.</a:t>
            </a:r>
          </a:p>
          <a:p>
            <a:pPr marL="494965" defTabSz="989929">
              <a:lnSpc>
                <a:spcPct val="150000"/>
              </a:lnSpc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לפני דיון הקפאת התצורה, יש להציג את התוכניות לגורמי העירייה הרלוונטיים וללקוח לקבלת התייחסותם, עפ"י המתודולוגיה העירונית. </a:t>
            </a:r>
          </a:p>
          <a:p>
            <a:pPr marL="494965" defTabSz="989929">
              <a:lnSpc>
                <a:spcPct val="150000"/>
              </a:lnSpc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בסוף שלב זה, תיקבע התצורה של הפרויקט לרבות עדכון </a:t>
            </a: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לו"ז</a:t>
            </a:r>
            <a:r>
              <a:rPr lang="he-IL" dirty="0">
                <a:solidFill>
                  <a:prstClr val="black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.             </a:t>
            </a:r>
            <a:endParaRPr lang="en-US" dirty="0">
              <a:solidFill>
                <a:prstClr val="black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2071176" y="229781"/>
            <a:ext cx="5756947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הקדמה</a:t>
            </a:r>
            <a:endParaRPr lang="he-IL" sz="2399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922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-22368" y="-283368"/>
            <a:ext cx="10724621" cy="16384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923" b="1" dirty="0">
                <a:latin typeface="Blender" pitchFamily="18" charset="-79"/>
                <a:cs typeface="Blender" pitchFamily="18" charset="-79"/>
              </a:rPr>
              <a:t> </a:t>
            </a:r>
            <a:endParaRPr lang="he-IL" sz="2923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6662117" y="3986776"/>
            <a:ext cx="319830" cy="398032"/>
            <a:chOff x="6345086" y="3185065"/>
            <a:chExt cx="319830" cy="398032"/>
          </a:xfrm>
        </p:grpSpPr>
        <p:sp>
          <p:nvSpPr>
            <p:cNvPr id="9" name="אליפסה 8"/>
            <p:cNvSpPr/>
            <p:nvPr/>
          </p:nvSpPr>
          <p:spPr>
            <a:xfrm>
              <a:off x="6345086" y="3235737"/>
              <a:ext cx="299355" cy="286723"/>
            </a:xfrm>
            <a:prstGeom prst="ellipse">
              <a:avLst/>
            </a:prstGeom>
            <a:solidFill>
              <a:srgbClr val="FFC000">
                <a:alpha val="58824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 sz="1949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31040" y="3185065"/>
              <a:ext cx="233876" cy="3980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defRPr/>
              </a:pPr>
              <a:r>
                <a:rPr lang="he-IL" sz="1949" dirty="0" smtClean="0">
                  <a:solidFill>
                    <a:prstClr val="black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7</a:t>
              </a:r>
              <a:endParaRPr lang="he-IL" sz="1949" dirty="0">
                <a:solidFill>
                  <a:prstClr val="black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</p:grpSp>
      <p:sp>
        <p:nvSpPr>
          <p:cNvPr id="11" name="כותרת 1"/>
          <p:cNvSpPr txBox="1">
            <a:spLocks/>
          </p:cNvSpPr>
          <p:nvPr/>
        </p:nvSpPr>
        <p:spPr>
          <a:xfrm>
            <a:off x="979046" y="229781"/>
            <a:ext cx="792088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תהליך גנרי לניהול פרויקט יזמי </a:t>
            </a:r>
            <a:r>
              <a:rPr lang="en-US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EN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– אבני דרך ושערים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1983101" y="1947249"/>
            <a:ext cx="6176667" cy="3411570"/>
          </a:xfrm>
          <a:prstGeom prst="rect">
            <a:avLst/>
          </a:prstGeom>
        </p:spPr>
      </p:pic>
      <p:grpSp>
        <p:nvGrpSpPr>
          <p:cNvPr id="12" name="קבוצה 11"/>
          <p:cNvGrpSpPr/>
          <p:nvPr/>
        </p:nvGrpSpPr>
        <p:grpSpPr>
          <a:xfrm>
            <a:off x="4857841" y="1827007"/>
            <a:ext cx="369332" cy="4707208"/>
            <a:chOff x="8143856" y="1321923"/>
            <a:chExt cx="369332" cy="4707208"/>
          </a:xfrm>
        </p:grpSpPr>
        <p:sp>
          <p:nvSpPr>
            <p:cNvPr id="13" name="TextBox 12"/>
            <p:cNvSpPr txBox="1"/>
            <p:nvPr/>
          </p:nvSpPr>
          <p:spPr>
            <a:xfrm rot="16200000">
              <a:off x="8067066" y="1429484"/>
              <a:ext cx="522900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ייזום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8042221" y="3307358"/>
              <a:ext cx="572593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תכנון</a:t>
              </a:r>
              <a:endParaRPr lang="he-IL" sz="14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8026189" y="4693814"/>
              <a:ext cx="604654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ביצוע</a:t>
              </a:r>
              <a:endParaRPr lang="he-IL" sz="14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8043027" y="5558970"/>
              <a:ext cx="57099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בדק</a:t>
              </a:r>
              <a:r>
                <a:rPr lang="en-US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/>
              </a:r>
              <a:br>
                <a:rPr lang="en-US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</a:br>
              <a:r>
                <a:rPr lang="he-IL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 ואחזקה</a:t>
              </a:r>
              <a:endParaRPr lang="he-IL" sz="9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6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-22368" y="-283368"/>
            <a:ext cx="10724621" cy="16384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923" b="1" dirty="0">
                <a:latin typeface="Blender" pitchFamily="18" charset="-79"/>
                <a:cs typeface="Blender" pitchFamily="18" charset="-79"/>
              </a:rPr>
              <a:t> </a:t>
            </a:r>
            <a:endParaRPr lang="he-IL" sz="2923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</p:txBody>
      </p:sp>
      <p:pic>
        <p:nvPicPr>
          <p:cNvPr id="62" name="תמונה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859" y="1811695"/>
            <a:ext cx="2451804" cy="3960982"/>
          </a:xfrm>
          <a:prstGeom prst="rect">
            <a:avLst/>
          </a:prstGeom>
        </p:spPr>
      </p:pic>
      <p:sp>
        <p:nvSpPr>
          <p:cNvPr id="63" name="מלבן 62"/>
          <p:cNvSpPr/>
          <p:nvPr/>
        </p:nvSpPr>
        <p:spPr>
          <a:xfrm>
            <a:off x="6781537" y="1839039"/>
            <a:ext cx="1742260" cy="2047377"/>
          </a:xfrm>
          <a:prstGeom prst="rect">
            <a:avLst/>
          </a:prstGeom>
          <a:solidFill>
            <a:srgbClr val="FFFFFF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61"/>
          </a:p>
        </p:txBody>
      </p:sp>
      <p:sp>
        <p:nvSpPr>
          <p:cNvPr id="65" name="כותרת 1"/>
          <p:cNvSpPr txBox="1">
            <a:spLocks/>
          </p:cNvSpPr>
          <p:nvPr/>
        </p:nvSpPr>
        <p:spPr>
          <a:xfrm>
            <a:off x="2193996" y="229781"/>
            <a:ext cx="5756947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בעלי תפקידים - </a:t>
            </a:r>
            <a:r>
              <a:rPr lang="he-IL" sz="2399" b="1" dirty="0" err="1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פרויקטי</a:t>
            </a:r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יזם</a:t>
            </a:r>
            <a:endParaRPr lang="he-IL" sz="2399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2259376" y="764704"/>
            <a:ext cx="5468541" cy="321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461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מהעברת מקל ועד סיום הפרויקט (בדק ואחזקה) -  אבן דרך 6-11</a:t>
            </a:r>
            <a:r>
              <a:rPr lang="he-IL" sz="1461" b="1" dirty="0">
                <a:solidFill>
                  <a:srgbClr val="1F497D"/>
                </a:solidFill>
              </a:rPr>
              <a:t> </a:t>
            </a:r>
          </a:p>
        </p:txBody>
      </p:sp>
      <p:sp>
        <p:nvSpPr>
          <p:cNvPr id="67" name="אליפסה 66"/>
          <p:cNvSpPr/>
          <p:nvPr/>
        </p:nvSpPr>
        <p:spPr>
          <a:xfrm>
            <a:off x="4008655" y="3446282"/>
            <a:ext cx="881688" cy="872945"/>
          </a:xfrm>
          <a:prstGeom prst="ellipse">
            <a:avLst/>
          </a:prstGeom>
          <a:solidFill>
            <a:srgbClr val="023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24" dirty="0"/>
              <a:t>יזם</a:t>
            </a:r>
          </a:p>
        </p:txBody>
      </p:sp>
      <p:sp>
        <p:nvSpPr>
          <p:cNvPr id="68" name="אליפסה 67"/>
          <p:cNvSpPr/>
          <p:nvPr/>
        </p:nvSpPr>
        <p:spPr>
          <a:xfrm>
            <a:off x="2735486" y="1265626"/>
            <a:ext cx="881688" cy="872945"/>
          </a:xfrm>
          <a:prstGeom prst="ellipse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055" b="1" dirty="0"/>
              <a:t>ממונה עירוני – </a:t>
            </a:r>
            <a:r>
              <a:rPr lang="he-IL" sz="1055" dirty="0"/>
              <a:t>סמנכ"ל תכנון</a:t>
            </a:r>
          </a:p>
        </p:txBody>
      </p:sp>
      <p:sp>
        <p:nvSpPr>
          <p:cNvPr id="69" name="אליפסה 68"/>
          <p:cNvSpPr/>
          <p:nvPr/>
        </p:nvSpPr>
        <p:spPr>
          <a:xfrm>
            <a:off x="2735486" y="2357078"/>
            <a:ext cx="881688" cy="872945"/>
          </a:xfrm>
          <a:prstGeom prst="ellipse">
            <a:avLst/>
          </a:prstGeom>
          <a:solidFill>
            <a:srgbClr val="2FA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אגף מבני ציבור</a:t>
            </a:r>
          </a:p>
        </p:txBody>
      </p:sp>
      <p:grpSp>
        <p:nvGrpSpPr>
          <p:cNvPr id="70" name="קבוצה 69"/>
          <p:cNvGrpSpPr/>
          <p:nvPr/>
        </p:nvGrpSpPr>
        <p:grpSpPr>
          <a:xfrm>
            <a:off x="4021924" y="2342848"/>
            <a:ext cx="881688" cy="917333"/>
            <a:chOff x="2009351" y="2124827"/>
            <a:chExt cx="1085850" cy="1129750"/>
          </a:xfrm>
        </p:grpSpPr>
        <p:sp>
          <p:nvSpPr>
            <p:cNvPr id="71" name="אליפסה 70"/>
            <p:cNvSpPr/>
            <p:nvPr/>
          </p:nvSpPr>
          <p:spPr>
            <a:xfrm>
              <a:off x="2009351" y="2130457"/>
              <a:ext cx="1085850" cy="1075082"/>
            </a:xfrm>
            <a:prstGeom prst="ellipse">
              <a:avLst/>
            </a:prstGeom>
            <a:solidFill>
              <a:srgbClr val="8082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136" dirty="0"/>
            </a:p>
          </p:txBody>
        </p:sp>
        <p:sp>
          <p:nvSpPr>
            <p:cNvPr id="72" name="מלבן 71"/>
            <p:cNvSpPr/>
            <p:nvPr/>
          </p:nvSpPr>
          <p:spPr>
            <a:xfrm>
              <a:off x="2102294" y="2124827"/>
              <a:ext cx="882135" cy="11297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e-IL" sz="1055" b="1" dirty="0">
                  <a:solidFill>
                    <a:schemeClr val="bg1"/>
                  </a:solidFill>
                </a:rPr>
                <a:t>מנהל פרויקט עירוני- </a:t>
              </a:r>
              <a:r>
                <a:rPr lang="he-IL" sz="1055" dirty="0">
                  <a:solidFill>
                    <a:schemeClr val="bg1"/>
                  </a:solidFill>
                </a:rPr>
                <a:t>אגף הנכסים</a:t>
              </a:r>
            </a:p>
          </p:txBody>
        </p:sp>
      </p:grpSp>
      <p:cxnSp>
        <p:nvCxnSpPr>
          <p:cNvPr id="73" name="מחבר חץ ישר 72"/>
          <p:cNvCxnSpPr/>
          <p:nvPr/>
        </p:nvCxnSpPr>
        <p:spPr>
          <a:xfrm flipH="1">
            <a:off x="4453065" y="3245179"/>
            <a:ext cx="2468" cy="1817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מחבר חץ ישר 73"/>
          <p:cNvCxnSpPr/>
          <p:nvPr/>
        </p:nvCxnSpPr>
        <p:spPr>
          <a:xfrm flipV="1">
            <a:off x="3687671" y="3866041"/>
            <a:ext cx="206152" cy="165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מחבר חץ ישר 74"/>
          <p:cNvCxnSpPr/>
          <p:nvPr/>
        </p:nvCxnSpPr>
        <p:spPr>
          <a:xfrm flipV="1">
            <a:off x="1040237" y="3980114"/>
            <a:ext cx="147946" cy="59484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אליפסה 75"/>
          <p:cNvSpPr/>
          <p:nvPr/>
        </p:nvSpPr>
        <p:spPr>
          <a:xfrm>
            <a:off x="4008655" y="4644287"/>
            <a:ext cx="894957" cy="872945"/>
          </a:xfrm>
          <a:prstGeom prst="ellipse">
            <a:avLst/>
          </a:prstGeom>
          <a:solidFill>
            <a:srgbClr val="176E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גורמים עירוניים</a:t>
            </a:r>
          </a:p>
        </p:txBody>
      </p:sp>
      <p:sp>
        <p:nvSpPr>
          <p:cNvPr id="77" name="אליפסה 76"/>
          <p:cNvSpPr/>
          <p:nvPr/>
        </p:nvSpPr>
        <p:spPr>
          <a:xfrm>
            <a:off x="5182304" y="3446282"/>
            <a:ext cx="937816" cy="872945"/>
          </a:xfrm>
          <a:prstGeom prst="ellipse">
            <a:avLst/>
          </a:prstGeom>
          <a:solidFill>
            <a:srgbClr val="045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גורמים חוץ עירוניים</a:t>
            </a:r>
          </a:p>
        </p:txBody>
      </p:sp>
      <p:cxnSp>
        <p:nvCxnSpPr>
          <p:cNvPr id="78" name="מחבר חץ ישר 77"/>
          <p:cNvCxnSpPr/>
          <p:nvPr/>
        </p:nvCxnSpPr>
        <p:spPr>
          <a:xfrm flipH="1">
            <a:off x="4971872" y="3866176"/>
            <a:ext cx="201197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קבוצה 78"/>
          <p:cNvGrpSpPr/>
          <p:nvPr/>
        </p:nvGrpSpPr>
        <p:grpSpPr>
          <a:xfrm>
            <a:off x="390840" y="3190765"/>
            <a:ext cx="661056" cy="584626"/>
            <a:chOff x="3452905" y="3914331"/>
            <a:chExt cx="1233319" cy="1075082"/>
          </a:xfrm>
          <a:solidFill>
            <a:srgbClr val="F4CD6C">
              <a:alpha val="30000"/>
            </a:srgbClr>
          </a:solidFill>
        </p:grpSpPr>
        <p:sp>
          <p:nvSpPr>
            <p:cNvPr id="80" name="אליפסה 79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81" name="מלבן 80"/>
            <p:cNvSpPr/>
            <p:nvPr/>
          </p:nvSpPr>
          <p:spPr>
            <a:xfrm>
              <a:off x="3452905" y="4156478"/>
              <a:ext cx="1233319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בטיחות המשתמש</a:t>
              </a:r>
            </a:p>
          </p:txBody>
        </p:sp>
      </p:grpSp>
      <p:grpSp>
        <p:nvGrpSpPr>
          <p:cNvPr id="82" name="קבוצה 81"/>
          <p:cNvGrpSpPr/>
          <p:nvPr/>
        </p:nvGrpSpPr>
        <p:grpSpPr>
          <a:xfrm>
            <a:off x="2738273" y="3446282"/>
            <a:ext cx="884512" cy="872944"/>
            <a:chOff x="1363249" y="2466906"/>
            <a:chExt cx="1089328" cy="1075082"/>
          </a:xfrm>
        </p:grpSpPr>
        <p:sp>
          <p:nvSpPr>
            <p:cNvPr id="83" name="אליפסה 82"/>
            <p:cNvSpPr/>
            <p:nvPr/>
          </p:nvSpPr>
          <p:spPr>
            <a:xfrm>
              <a:off x="1363249" y="2466906"/>
              <a:ext cx="1085850" cy="1075082"/>
            </a:xfrm>
            <a:prstGeom prst="ellipse">
              <a:avLst/>
            </a:prstGeom>
            <a:solidFill>
              <a:srgbClr val="BCBE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136" dirty="0">
                <a:solidFill>
                  <a:schemeClr val="tx1"/>
                </a:solidFill>
              </a:endParaRPr>
            </a:p>
          </p:txBody>
        </p:sp>
        <p:sp>
          <p:nvSpPr>
            <p:cNvPr id="84" name="מלבן 83"/>
            <p:cNvSpPr/>
            <p:nvPr/>
          </p:nvSpPr>
          <p:spPr>
            <a:xfrm>
              <a:off x="1363249" y="2564218"/>
              <a:ext cx="1089328" cy="8390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e-IL" sz="1016" b="1" dirty="0"/>
                <a:t>מנהל פרויקט הנדסי </a:t>
              </a:r>
              <a:r>
                <a:rPr lang="he-IL" sz="1016" dirty="0"/>
                <a:t>– </a:t>
              </a:r>
              <a:r>
                <a:rPr lang="he-IL" sz="866" dirty="0"/>
                <a:t>חברה עירונית/ צוות ליווי ובקרה</a:t>
              </a:r>
            </a:p>
          </p:txBody>
        </p:sp>
      </p:grpSp>
      <p:cxnSp>
        <p:nvCxnSpPr>
          <p:cNvPr id="85" name="מחבר חץ ישר 84"/>
          <p:cNvCxnSpPr/>
          <p:nvPr/>
        </p:nvCxnSpPr>
        <p:spPr>
          <a:xfrm>
            <a:off x="3736711" y="2786435"/>
            <a:ext cx="174789" cy="0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מחבר חץ ישר 85"/>
          <p:cNvCxnSpPr/>
          <p:nvPr/>
        </p:nvCxnSpPr>
        <p:spPr>
          <a:xfrm>
            <a:off x="3165618" y="3275714"/>
            <a:ext cx="0" cy="136057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מחבר חץ ישר 86"/>
          <p:cNvCxnSpPr/>
          <p:nvPr/>
        </p:nvCxnSpPr>
        <p:spPr>
          <a:xfrm flipV="1">
            <a:off x="3604579" y="3141680"/>
            <a:ext cx="457331" cy="432761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מחבר חץ ישר 87"/>
          <p:cNvCxnSpPr/>
          <p:nvPr/>
        </p:nvCxnSpPr>
        <p:spPr>
          <a:xfrm>
            <a:off x="3170477" y="2181979"/>
            <a:ext cx="0" cy="136057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מחבר חץ ישר 88"/>
          <p:cNvCxnSpPr/>
          <p:nvPr/>
        </p:nvCxnSpPr>
        <p:spPr>
          <a:xfrm>
            <a:off x="3627284" y="2032033"/>
            <a:ext cx="470111" cy="434680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מחבר חץ ישר 89"/>
          <p:cNvCxnSpPr/>
          <p:nvPr/>
        </p:nvCxnSpPr>
        <p:spPr>
          <a:xfrm flipV="1">
            <a:off x="4453064" y="4362969"/>
            <a:ext cx="3380" cy="235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מחבר חץ ישר 90"/>
          <p:cNvCxnSpPr/>
          <p:nvPr/>
        </p:nvCxnSpPr>
        <p:spPr>
          <a:xfrm flipH="1" flipV="1">
            <a:off x="3569539" y="4255065"/>
            <a:ext cx="444476" cy="466096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קבוצה 91"/>
          <p:cNvGrpSpPr/>
          <p:nvPr/>
        </p:nvGrpSpPr>
        <p:grpSpPr>
          <a:xfrm>
            <a:off x="458941" y="3829750"/>
            <a:ext cx="584626" cy="584626"/>
            <a:chOff x="3542722" y="3914331"/>
            <a:chExt cx="1090723" cy="1075082"/>
          </a:xfrm>
          <a:solidFill>
            <a:srgbClr val="F4CD6C">
              <a:alpha val="30000"/>
            </a:srgbClr>
          </a:solidFill>
        </p:grpSpPr>
        <p:sp>
          <p:nvSpPr>
            <p:cNvPr id="93" name="אליפסה 92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94" name="מלבן 93"/>
            <p:cNvSpPr/>
            <p:nvPr/>
          </p:nvSpPr>
          <p:spPr>
            <a:xfrm>
              <a:off x="3555117" y="4105926"/>
              <a:ext cx="1078328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הנהלת המינהל</a:t>
              </a:r>
            </a:p>
          </p:txBody>
        </p:sp>
      </p:grpSp>
      <p:grpSp>
        <p:nvGrpSpPr>
          <p:cNvPr id="95" name="קבוצה 94"/>
          <p:cNvGrpSpPr/>
          <p:nvPr/>
        </p:nvGrpSpPr>
        <p:grpSpPr>
          <a:xfrm>
            <a:off x="966688" y="4322853"/>
            <a:ext cx="584626" cy="584626"/>
            <a:chOff x="3542722" y="3868519"/>
            <a:chExt cx="1085850" cy="1075082"/>
          </a:xfrm>
          <a:solidFill>
            <a:srgbClr val="F4CD6C">
              <a:alpha val="30000"/>
            </a:srgbClr>
          </a:solidFill>
        </p:grpSpPr>
        <p:sp>
          <p:nvSpPr>
            <p:cNvPr id="96" name="אליפסה 95"/>
            <p:cNvSpPr/>
            <p:nvPr/>
          </p:nvSpPr>
          <p:spPr>
            <a:xfrm>
              <a:off x="3542722" y="3868519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97" name="מלבן 96"/>
            <p:cNvSpPr/>
            <p:nvPr/>
          </p:nvSpPr>
          <p:spPr>
            <a:xfrm>
              <a:off x="3619138" y="4083439"/>
              <a:ext cx="933021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גורם מתחזק</a:t>
              </a:r>
            </a:p>
          </p:txBody>
        </p:sp>
      </p:grpSp>
      <p:grpSp>
        <p:nvGrpSpPr>
          <p:cNvPr id="98" name="קבוצה 97"/>
          <p:cNvGrpSpPr/>
          <p:nvPr/>
        </p:nvGrpSpPr>
        <p:grpSpPr>
          <a:xfrm>
            <a:off x="1601796" y="2729567"/>
            <a:ext cx="660194" cy="584626"/>
            <a:chOff x="3401734" y="3851598"/>
            <a:chExt cx="1231711" cy="1075082"/>
          </a:xfrm>
          <a:solidFill>
            <a:srgbClr val="F4CD6C">
              <a:alpha val="30000"/>
            </a:srgbClr>
          </a:solidFill>
        </p:grpSpPr>
        <p:sp>
          <p:nvSpPr>
            <p:cNvPr id="99" name="אליפסה 98"/>
            <p:cNvSpPr/>
            <p:nvPr/>
          </p:nvSpPr>
          <p:spPr>
            <a:xfrm>
              <a:off x="3478812" y="3851598"/>
              <a:ext cx="1085849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00" name="מלבן 99"/>
            <p:cNvSpPr/>
            <p:nvPr/>
          </p:nvSpPr>
          <p:spPr>
            <a:xfrm>
              <a:off x="3401734" y="3985893"/>
              <a:ext cx="1231711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פרוגרמות </a:t>
              </a:r>
              <a:r>
                <a:rPr lang="he-IL" sz="812" dirty="0" err="1"/>
                <a:t>ואיפיון</a:t>
              </a:r>
              <a:endParaRPr lang="he-IL" sz="812" dirty="0"/>
            </a:p>
          </p:txBody>
        </p:sp>
      </p:grpSp>
      <p:grpSp>
        <p:nvGrpSpPr>
          <p:cNvPr id="101" name="קבוצה 100"/>
          <p:cNvGrpSpPr/>
          <p:nvPr/>
        </p:nvGrpSpPr>
        <p:grpSpPr>
          <a:xfrm>
            <a:off x="1000536" y="2778911"/>
            <a:ext cx="584626" cy="604362"/>
            <a:chOff x="3542722" y="3914331"/>
            <a:chExt cx="1085850" cy="1111378"/>
          </a:xfrm>
          <a:solidFill>
            <a:srgbClr val="F4CD6C">
              <a:alpha val="30000"/>
            </a:srgbClr>
          </a:solidFill>
        </p:grpSpPr>
        <p:sp>
          <p:nvSpPr>
            <p:cNvPr id="102" name="אליפסה 101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03" name="מלבן 102"/>
            <p:cNvSpPr/>
            <p:nvPr/>
          </p:nvSpPr>
          <p:spPr>
            <a:xfrm>
              <a:off x="3556268" y="3920725"/>
              <a:ext cx="993204" cy="11049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רכזות גיל/ מנהלי מרחבים</a:t>
              </a:r>
            </a:p>
          </p:txBody>
        </p:sp>
      </p:grpSp>
      <p:grpSp>
        <p:nvGrpSpPr>
          <p:cNvPr id="104" name="קבוצה 103"/>
          <p:cNvGrpSpPr/>
          <p:nvPr/>
        </p:nvGrpSpPr>
        <p:grpSpPr>
          <a:xfrm>
            <a:off x="1782219" y="4295670"/>
            <a:ext cx="592537" cy="584626"/>
            <a:chOff x="3528025" y="3914331"/>
            <a:chExt cx="1100545" cy="1075082"/>
          </a:xfrm>
          <a:solidFill>
            <a:srgbClr val="F4CD6C">
              <a:alpha val="30000"/>
            </a:srgbClr>
          </a:solidFill>
        </p:grpSpPr>
        <p:sp>
          <p:nvSpPr>
            <p:cNvPr id="105" name="אליפסה 104"/>
            <p:cNvSpPr/>
            <p:nvPr/>
          </p:nvSpPr>
          <p:spPr>
            <a:xfrm>
              <a:off x="3542720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06" name="מלבן 105"/>
            <p:cNvSpPr/>
            <p:nvPr/>
          </p:nvSpPr>
          <p:spPr>
            <a:xfrm>
              <a:off x="3528025" y="4018057"/>
              <a:ext cx="1035634" cy="8718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לקוח קצה/  משתמש</a:t>
              </a:r>
            </a:p>
          </p:txBody>
        </p:sp>
      </p:grpSp>
      <p:cxnSp>
        <p:nvCxnSpPr>
          <p:cNvPr id="107" name="מחבר חץ ישר 106"/>
          <p:cNvCxnSpPr/>
          <p:nvPr/>
        </p:nvCxnSpPr>
        <p:spPr>
          <a:xfrm>
            <a:off x="1043398" y="3566902"/>
            <a:ext cx="144785" cy="7429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מחבר חץ ישר 107"/>
          <p:cNvCxnSpPr/>
          <p:nvPr/>
        </p:nvCxnSpPr>
        <p:spPr>
          <a:xfrm flipH="1">
            <a:off x="1880059" y="3366439"/>
            <a:ext cx="47175" cy="112184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מחבר חץ ישר 108"/>
          <p:cNvCxnSpPr/>
          <p:nvPr/>
        </p:nvCxnSpPr>
        <p:spPr>
          <a:xfrm>
            <a:off x="1401165" y="3344402"/>
            <a:ext cx="58786" cy="97969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מחבר חץ ישר 109"/>
          <p:cNvCxnSpPr/>
          <p:nvPr/>
        </p:nvCxnSpPr>
        <p:spPr>
          <a:xfrm flipV="1">
            <a:off x="1365834" y="4243005"/>
            <a:ext cx="11603" cy="12013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מחבר חץ ישר 110"/>
          <p:cNvCxnSpPr/>
          <p:nvPr/>
        </p:nvCxnSpPr>
        <p:spPr>
          <a:xfrm flipH="1" flipV="1">
            <a:off x="1880452" y="4217654"/>
            <a:ext cx="44800" cy="9299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קבוצה 111"/>
          <p:cNvGrpSpPr/>
          <p:nvPr/>
        </p:nvGrpSpPr>
        <p:grpSpPr>
          <a:xfrm>
            <a:off x="1190984" y="3446283"/>
            <a:ext cx="881688" cy="872945"/>
            <a:chOff x="3542722" y="3914331"/>
            <a:chExt cx="1085850" cy="1075082"/>
          </a:xfrm>
        </p:grpSpPr>
        <p:sp>
          <p:nvSpPr>
            <p:cNvPr id="113" name="אליפסה 112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solidFill>
              <a:srgbClr val="E2B1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14" name="מלבן 113"/>
            <p:cNvSpPr/>
            <p:nvPr/>
          </p:nvSpPr>
          <p:spPr>
            <a:xfrm>
              <a:off x="3546483" y="3991446"/>
              <a:ext cx="1078327" cy="9268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1055" dirty="0"/>
                <a:t>מנהל תחום בניה במינהל הרלוונטי (</a:t>
              </a:r>
              <a:r>
                <a:rPr lang="en-US" sz="1055" dirty="0"/>
                <a:t>(P.O.C</a:t>
              </a:r>
              <a:endParaRPr lang="he-IL" sz="1055" dirty="0"/>
            </a:p>
          </p:txBody>
        </p:sp>
      </p:grpSp>
      <p:cxnSp>
        <p:nvCxnSpPr>
          <p:cNvPr id="115" name="מחבר חץ ישר 114"/>
          <p:cNvCxnSpPr/>
          <p:nvPr/>
        </p:nvCxnSpPr>
        <p:spPr>
          <a:xfrm>
            <a:off x="2259376" y="3864389"/>
            <a:ext cx="263521" cy="165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7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מלבן 65"/>
          <p:cNvSpPr/>
          <p:nvPr/>
        </p:nvSpPr>
        <p:spPr>
          <a:xfrm>
            <a:off x="2448597" y="2592336"/>
            <a:ext cx="1637132" cy="363769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949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7" r="10434"/>
          <a:stretch/>
        </p:blipFill>
        <p:spPr>
          <a:xfrm rot="5400000">
            <a:off x="5110643" y="1835130"/>
            <a:ext cx="5439003" cy="3168352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338461" y="1828632"/>
            <a:ext cx="5550320" cy="3240360"/>
          </a:xfrm>
          <a:prstGeom prst="rect">
            <a:avLst/>
          </a:prstGeom>
        </p:spPr>
      </p:pic>
      <p:sp>
        <p:nvSpPr>
          <p:cNvPr id="5" name="כותרת 1"/>
          <p:cNvSpPr txBox="1">
            <a:spLocks/>
          </p:cNvSpPr>
          <p:nvPr/>
        </p:nvSpPr>
        <p:spPr>
          <a:xfrm>
            <a:off x="-22368" y="-283368"/>
            <a:ext cx="10724621" cy="16384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923" b="1" dirty="0">
                <a:latin typeface="Blender" pitchFamily="18" charset="-79"/>
                <a:cs typeface="Blender" pitchFamily="18" charset="-79"/>
              </a:rPr>
              <a:t> </a:t>
            </a:r>
            <a:endParaRPr lang="he-IL" sz="2923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69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אבן דרך "הקפאת תצורה" על רקע ציר תכנון וציר רישוי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53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/>
          <p:cNvSpPr txBox="1">
            <a:spLocks/>
          </p:cNvSpPr>
          <p:nvPr/>
        </p:nvSpPr>
        <p:spPr>
          <a:xfrm>
            <a:off x="917377" y="980728"/>
            <a:ext cx="8164257" cy="3636081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lvl="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כללי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: הצגת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הפרויקט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הצגת התכנון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טבלת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שטחים וניתוח מול הפרוגרמה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סטאטוס +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לוח זמנים עקרוני</a:t>
            </a:r>
            <a:endParaRPr lang="he-IL" sz="2000" dirty="0" smtClean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סיכום, המלצות והחלטות להמשך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מבנה מצגת להקפאת תצורה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964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3293641" y="5907625"/>
            <a:ext cx="6392610" cy="545711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he-IL" sz="1400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*הערה</a:t>
            </a:r>
            <a:r>
              <a:rPr lang="he-IL" sz="1400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:</a:t>
            </a:r>
            <a:r>
              <a:rPr lang="he-IL" sz="1400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 יש לתאר בתמציתיות. פירוט והרחבה יוצגו בהמשך הדו"ח</a:t>
            </a: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כללי: הצגת הפרויקט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27" y="476672"/>
            <a:ext cx="9899650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פרטי היזם</a:t>
            </a:r>
            <a:endParaRPr lang="he-IL" b="1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תיאור </a:t>
            </a: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הפרויקט </a:t>
            </a: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היזמי</a:t>
            </a:r>
            <a:endParaRPr lang="he-IL" b="1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תיאור הפרויקט הציבורי -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שימוש מאושר (גן ילדים, בית ספר, מרכז קהילתי וכד')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רקע סטטוטורי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- מס' </a:t>
            </a:r>
            <a:r>
              <a:rPr lang="he-IL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תב"ע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מאושרת, </a:t>
            </a:r>
            <a:r>
              <a:rPr lang="he-IL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תשריט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וזכויות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בנייה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(טבלה 5), ציון היקף השטח הציבורי ושטחי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החוץ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פרוגרמה מאושרת לבינוי הציבורי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דגשים </a:t>
            </a: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מ"בחירת חלופה נבחרת"</a:t>
            </a:r>
            <a:endParaRPr lang="he-IL" b="1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לוח </a:t>
            </a: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איכון </a:t>
            </a: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מלא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(בעלי תפקידים)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- צוות ניהול ותכנון מטעם היזם+ צוות ליווי ובקרה עירוני. </a:t>
            </a:r>
            <a:endParaRPr lang="he-IL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סטאטוס הפרויקט היזמי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(רישוי/ תכנון)</a:t>
            </a:r>
            <a:endParaRPr lang="he-IL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הערות</a:t>
            </a: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79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48680"/>
            <a:ext cx="9899650" cy="96487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37856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sz="2000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תיאור 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-</a:t>
            </a:r>
            <a:r>
              <a:rPr lang="he-IL" sz="2000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תכולה (כולל 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פירוט פרוגרמה מקורית מול פרוגרמה ושטחים </a:t>
            </a:r>
            <a:r>
              <a:rPr lang="he-IL" sz="2000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מתוכננים) </a:t>
            </a:r>
            <a:endParaRPr lang="en-US" sz="2000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837856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sz="2000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הצגת התכנון: </a:t>
            </a:r>
            <a:endParaRPr lang="he-IL" sz="2000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989910" lvl="2">
              <a:lnSpc>
                <a:spcPct val="200000"/>
              </a:lnSpc>
              <a:defRPr/>
            </a:pPr>
            <a:r>
              <a:rPr lang="he-IL" sz="2000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תכנית 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העמדה (בינוי וסביבה)  1:250</a:t>
            </a:r>
          </a:p>
          <a:p>
            <a:pPr marL="989910" lvl="2">
              <a:lnSpc>
                <a:spcPct val="200000"/>
              </a:lnSpc>
              <a:defRPr/>
            </a:pP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תכנית בינוי לפי קומות  1:100</a:t>
            </a:r>
          </a:p>
          <a:p>
            <a:pPr marL="989910" lvl="2">
              <a:lnSpc>
                <a:spcPct val="200000"/>
              </a:lnSpc>
              <a:defRPr/>
            </a:pP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חזיתות, חתכים והדמיות  </a:t>
            </a:r>
          </a:p>
          <a:p>
            <a:pPr marL="989910" lvl="2">
              <a:lnSpc>
                <a:spcPct val="200000"/>
              </a:lnSpc>
              <a:defRPr/>
            </a:pP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הצגת מודל </a:t>
            </a:r>
            <a:r>
              <a:rPr lang="en-US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BIM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(אם כך תוכנן)</a:t>
            </a:r>
          </a:p>
          <a:p>
            <a:pPr lvl="2">
              <a:lnSpc>
                <a:spcPct val="200000"/>
              </a:lnSpc>
              <a:defRPr/>
            </a:pPr>
            <a:r>
              <a:rPr lang="he-IL" sz="2000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הערה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: בכפוף לרשימת התיוג המופיעה באתר</a:t>
            </a:r>
          </a:p>
          <a:p>
            <a:pPr marL="837856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sz="2000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טבלת נתונים: 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שטחים: עיקרי/שירות (ככל ונדרשת הפרדה </a:t>
            </a:r>
            <a:r>
              <a:rPr lang="he-IL" sz="2000" dirty="0" err="1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בתב"ע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), יחס </a:t>
            </a:r>
            <a:r>
              <a:rPr lang="he-IL" sz="2000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ברוטו:נטו</a:t>
            </a:r>
            <a:r>
              <a:rPr lang="he-IL" sz="2000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, שטחי פיתוח (חצרות/ מרפסות), יחס שטח לתלמיד וכד</a:t>
            </a:r>
            <a:r>
              <a:rPr lang="he-IL" sz="2000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'.</a:t>
            </a:r>
            <a:endParaRPr lang="he-IL" sz="2000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837856" lvl="1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837856" lvl="1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837856" lvl="1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837856" lvl="1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837856" lvl="1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b="1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b="1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  <a:defRPr/>
            </a:pPr>
            <a:endParaRPr lang="he-IL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לו"ז ושלביות ביצוע</a:t>
            </a:r>
            <a:endParaRPr lang="he-IL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lvl="2">
              <a:lnSpc>
                <a:spcPct val="150000"/>
              </a:lnSpc>
              <a:defRPr/>
            </a:pPr>
            <a:endParaRPr lang="he-IL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>
              <a:defRPr/>
            </a:pPr>
            <a:endParaRPr lang="he-IL" u="sng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הצגת התכנון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774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95749"/>
              </p:ext>
            </p:extLst>
          </p:nvPr>
        </p:nvGraphicFramePr>
        <p:xfrm>
          <a:off x="543185" y="466571"/>
          <a:ext cx="8538449" cy="4493650"/>
        </p:xfrm>
        <a:graphic>
          <a:graphicData uri="http://schemas.openxmlformats.org/drawingml/2006/table">
            <a:tbl>
              <a:tblPr rtl="1"/>
              <a:tblGrid>
                <a:gridCol w="569155">
                  <a:extLst>
                    <a:ext uri="{9D8B030D-6E8A-4147-A177-3AD203B41FA5}">
                      <a16:colId xmlns:a16="http://schemas.microsoft.com/office/drawing/2014/main" val="4002865485"/>
                    </a:ext>
                  </a:extLst>
                </a:gridCol>
                <a:gridCol w="1189880">
                  <a:extLst>
                    <a:ext uri="{9D8B030D-6E8A-4147-A177-3AD203B41FA5}">
                      <a16:colId xmlns:a16="http://schemas.microsoft.com/office/drawing/2014/main" val="684302234"/>
                    </a:ext>
                  </a:extLst>
                </a:gridCol>
                <a:gridCol w="2005992">
                  <a:extLst>
                    <a:ext uri="{9D8B030D-6E8A-4147-A177-3AD203B41FA5}">
                      <a16:colId xmlns:a16="http://schemas.microsoft.com/office/drawing/2014/main" val="2503036815"/>
                    </a:ext>
                  </a:extLst>
                </a:gridCol>
                <a:gridCol w="1579648">
                  <a:extLst>
                    <a:ext uri="{9D8B030D-6E8A-4147-A177-3AD203B41FA5}">
                      <a16:colId xmlns:a16="http://schemas.microsoft.com/office/drawing/2014/main" val="1263482557"/>
                    </a:ext>
                  </a:extLst>
                </a:gridCol>
                <a:gridCol w="3193774">
                  <a:extLst>
                    <a:ext uri="{9D8B030D-6E8A-4147-A177-3AD203B41FA5}">
                      <a16:colId xmlns:a16="http://schemas.microsoft.com/office/drawing/2014/main" val="2153568613"/>
                    </a:ext>
                  </a:extLst>
                </a:gridCol>
              </a:tblGrid>
              <a:tr h="269935">
                <a:tc gridSpan="5">
                  <a:txBody>
                    <a:bodyPr/>
                    <a:lstStyle/>
                    <a:p>
                      <a:pPr algn="ctr" rtl="1" fontAlgn="ctr"/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945" marR="5945" marT="5945" marB="0" anchor="ctr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34289"/>
                  </a:ext>
                </a:extLst>
              </a:tr>
              <a:tr h="159429">
                <a:tc>
                  <a:txBody>
                    <a:bodyPr/>
                    <a:lstStyle/>
                    <a:p>
                      <a:pPr algn="ctr" rtl="0" fontAlgn="ctr"/>
                      <a:endParaRPr lang="he-IL" sz="8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945" marR="5945" marT="5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945" marR="5945" marT="5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945" marR="5945" marT="5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945" marR="5945" marT="5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8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945" marR="5945" marT="5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605075"/>
                  </a:ext>
                </a:extLst>
              </a:tr>
              <a:tr h="46792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מס"ד</a:t>
                      </a:r>
                      <a:endParaRPr lang="he-IL" sz="15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פרק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נושא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שטח (מ"ר) /יחס 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הערות כללית 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718660"/>
                  </a:ext>
                </a:extLst>
              </a:tr>
              <a:tr h="2608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A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B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C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D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E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852406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</a:t>
                      </a:r>
                      <a:endParaRPr lang="he-IL" sz="13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מ"ר 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131346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2</a:t>
                      </a:r>
                      <a:endParaRPr lang="he-IL" sz="13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מ"ר קומה מפולשת 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672537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3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מ"ר מרפסות מקורות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654810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4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מ"ר תת קרקע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62450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5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מ"ר גג פעיל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939737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6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בנוי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יחס </a:t>
                      </a:r>
                      <a:r>
                        <a:rPr lang="he-IL" sz="1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ברוטו:נטו</a:t>
                      </a:r>
                      <a:r>
                        <a:rPr lang="he-IL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</a:t>
                      </a:r>
                      <a:endParaRPr lang="he-IL" sz="13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845311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7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פיתוח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מ"ר פיתוח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628497"/>
                  </a:ext>
                </a:extLst>
              </a:tr>
              <a:tr h="416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10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כללי/מפתוח  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יחס חצר לתלמיד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945" marR="5945" marT="59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8160"/>
                  </a:ext>
                </a:extLst>
              </a:tr>
            </a:tbl>
          </a:graphicData>
        </a:graphic>
      </p:graphicFrame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64526"/>
              </p:ext>
            </p:extLst>
          </p:nvPr>
        </p:nvGraphicFramePr>
        <p:xfrm>
          <a:off x="621145" y="5013176"/>
          <a:ext cx="8538448" cy="822177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538448">
                  <a:extLst>
                    <a:ext uri="{9D8B030D-6E8A-4147-A177-3AD203B41FA5}">
                      <a16:colId xmlns:a16="http://schemas.microsoft.com/office/drawing/2014/main" val="882633624"/>
                    </a:ext>
                  </a:extLst>
                </a:gridCol>
              </a:tblGrid>
              <a:tr h="274059">
                <a:tc>
                  <a:txBody>
                    <a:bodyPr/>
                    <a:lstStyle/>
                    <a:p>
                      <a:pPr algn="r" rtl="1" fontAlgn="ctr"/>
                      <a:endParaRPr lang="he-IL" sz="1400" b="0" i="0" u="none" strike="noStrike" dirty="0">
                        <a:solidFill>
                          <a:srgbClr val="014C94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10069" marR="10069" marT="1006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051936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400" u="none" strike="noStrike" dirty="0" smtClean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*   חישוב השטח יהיה בהתאמה </a:t>
                      </a:r>
                      <a:r>
                        <a:rPr lang="he-IL" sz="1400" u="none" strike="noStrike" dirty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להנחיות חישוב השטח העירוני</a:t>
                      </a:r>
                      <a:endParaRPr lang="he-IL" sz="1400" b="0" i="0" u="none" strike="noStrike" dirty="0">
                        <a:solidFill>
                          <a:srgbClr val="014C94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10069" marR="10069" marT="1006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445120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400" u="none" strike="noStrike" dirty="0" smtClean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** חישוב </a:t>
                      </a:r>
                      <a:r>
                        <a:rPr lang="he-IL" sz="1400" u="none" strike="noStrike" dirty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שטחים </a:t>
                      </a:r>
                      <a:r>
                        <a:rPr lang="he-IL" sz="1400" u="none" strike="noStrike" dirty="0" smtClean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עיקרי / שירות </a:t>
                      </a:r>
                      <a:r>
                        <a:rPr lang="he-IL" sz="1400" u="none" strike="noStrike" dirty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במידה </a:t>
                      </a:r>
                      <a:r>
                        <a:rPr lang="he-IL" sz="1400" u="none" strike="noStrike" dirty="0" err="1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והתב"ע</a:t>
                      </a:r>
                      <a:r>
                        <a:rPr lang="he-IL" sz="1400" u="none" strike="noStrike" dirty="0">
                          <a:solidFill>
                            <a:srgbClr val="014C94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מגבילה</a:t>
                      </a:r>
                      <a:endParaRPr lang="he-IL" sz="1400" b="0" i="0" u="none" strike="noStrike" dirty="0">
                        <a:solidFill>
                          <a:srgbClr val="014C94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10069" marR="10069" marT="1006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7227"/>
                  </a:ext>
                </a:extLst>
              </a:tr>
            </a:tbl>
          </a:graphicData>
        </a:graphic>
      </p:graphicFrame>
      <p:sp>
        <p:nvSpPr>
          <p:cNvPr id="6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טבלת שטחים - בדיקה והתאמה </a:t>
            </a:r>
            <a:r>
              <a:rPr lang="he-IL" sz="2400" b="1" dirty="0" err="1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לתב"ע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211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9727</TotalTime>
  <Words>795</Words>
  <Application>Microsoft Office PowerPoint</Application>
  <PresentationFormat>מותאם אישית</PresentationFormat>
  <Paragraphs>309</Paragraphs>
  <Slides>13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9" baseType="lpstr">
      <vt:lpstr>Arial</vt:lpstr>
      <vt:lpstr>Blender</vt:lpstr>
      <vt:lpstr>Calibri</vt:lpstr>
      <vt:lpstr>David</vt:lpstr>
      <vt:lpstr>Verdana</vt:lpstr>
      <vt:lpstr>1_ערכת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Tel-Aviv Municipality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נחום גולדמן 6 א'</dc:title>
  <dc:creator>קסניה קונסטנטינובסקי</dc:creator>
  <cp:lastModifiedBy>יסמין אבישר - מנהלת פרוייקטים</cp:lastModifiedBy>
  <cp:revision>557</cp:revision>
  <cp:lastPrinted>2024-11-04T14:22:58Z</cp:lastPrinted>
  <dcterms:created xsi:type="dcterms:W3CDTF">2018-03-14T12:38:06Z</dcterms:created>
  <dcterms:modified xsi:type="dcterms:W3CDTF">2025-04-28T09:41:19Z</dcterms:modified>
</cp:coreProperties>
</file>