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72" r:id="rId2"/>
    <p:sldId id="3018" r:id="rId3"/>
    <p:sldId id="3019" r:id="rId4"/>
    <p:sldId id="3021" r:id="rId5"/>
    <p:sldId id="3020" r:id="rId6"/>
    <p:sldId id="3022" r:id="rId7"/>
    <p:sldId id="3023" r:id="rId8"/>
    <p:sldId id="3013" r:id="rId9"/>
    <p:sldId id="3014" r:id="rId10"/>
    <p:sldId id="3016" r:id="rId11"/>
    <p:sldId id="3015" r:id="rId12"/>
    <p:sldId id="3017" r:id="rId13"/>
    <p:sldId id="3011" r:id="rId14"/>
    <p:sldId id="3025" r:id="rId15"/>
  </p:sldIdLst>
  <p:sldSz cx="9899650" cy="6858000"/>
  <p:notesSz cx="9928225" cy="67976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רקע" id="{AAD61718-7BDD-42BB-AB44-7826F988F69A}">
          <p14:sldIdLst>
            <p14:sldId id="272"/>
            <p14:sldId id="3018"/>
            <p14:sldId id="3019"/>
            <p14:sldId id="3021"/>
            <p14:sldId id="3020"/>
            <p14:sldId id="3022"/>
            <p14:sldId id="3023"/>
            <p14:sldId id="3013"/>
            <p14:sldId id="3014"/>
            <p14:sldId id="3016"/>
            <p14:sldId id="3015"/>
            <p14:sldId id="3017"/>
            <p14:sldId id="3011"/>
            <p14:sldId id="3025"/>
          </p14:sldIdLst>
        </p14:section>
      </p14:sectionLst>
    </p:ext>
    <p:ext uri="{EFAFB233-063F-42B5-8137-9DF3F51BA10A}">
      <p15:sldGuideLst xmlns:p15="http://schemas.microsoft.com/office/powerpoint/2012/main">
        <p15:guide id="1" orient="horz" pos="3838" userDrawn="1">
          <p15:clr>
            <a:srgbClr val="A4A3A4"/>
          </p15:clr>
        </p15:guide>
        <p15:guide id="2" pos="3753" userDrawn="1">
          <p15:clr>
            <a:srgbClr val="A4A3A4"/>
          </p15:clr>
        </p15:guide>
        <p15:guide id="3" orient="horz" pos="4110" userDrawn="1">
          <p15:clr>
            <a:srgbClr val="A4A3A4"/>
          </p15:clr>
        </p15:guide>
        <p15:guide id="4" pos="5974" userDrawn="1">
          <p15:clr>
            <a:srgbClr val="A4A3A4"/>
          </p15:clr>
        </p15:guide>
        <p15:guide id="5" pos="2030" userDrawn="1">
          <p15:clr>
            <a:srgbClr val="A4A3A4"/>
          </p15:clr>
        </p15:guide>
        <p15:guide id="6" orient="horz" pos="3521" userDrawn="1">
          <p15:clr>
            <a:srgbClr val="A4A3A4"/>
          </p15:clr>
        </p15:guide>
        <p15:guide id="7" orient="horz" pos="3702" userDrawn="1">
          <p15:clr>
            <a:srgbClr val="A4A3A4"/>
          </p15:clr>
        </p15:guide>
        <p15:guide id="8" orient="horz" pos="25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זוהר איזנברג" initials="זא" lastIdx="1" clrIdx="0"/>
  <p:cmAuthor id="2" name="ליאור ציונוב" initials="לצ"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C94"/>
    <a:srgbClr val="00B0F0"/>
    <a:srgbClr val="48BED3"/>
    <a:srgbClr val="FFFFFF"/>
    <a:srgbClr val="DBEEF4"/>
    <a:srgbClr val="00FFFF"/>
    <a:srgbClr val="2B5B73"/>
    <a:srgbClr val="B1A777"/>
    <a:srgbClr val="4BACC6"/>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סגנון ביניים 3 - הדגשה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113A9D2-9D6B-4929-AA2D-F23B5EE8CBE7}" styleName="סגנון ערכת נושא 2 - הדגשה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סגנון בהיר 2 - הדגשה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סגנון בהיר 1 - הדגשה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446" autoAdjust="0"/>
    <p:restoredTop sz="94857" autoAdjust="0"/>
  </p:normalViewPr>
  <p:slideViewPr>
    <p:cSldViewPr>
      <p:cViewPr>
        <p:scale>
          <a:sx n="100" d="100"/>
          <a:sy n="100" d="100"/>
        </p:scale>
        <p:origin x="1968" y="294"/>
      </p:cViewPr>
      <p:guideLst>
        <p:guide orient="horz" pos="3838"/>
        <p:guide pos="3753"/>
        <p:guide orient="horz" pos="4110"/>
        <p:guide pos="5974"/>
        <p:guide pos="2030"/>
        <p:guide orient="horz" pos="3521"/>
        <p:guide orient="horz" pos="3702"/>
        <p:guide orient="horz" pos="25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5625627" y="1"/>
            <a:ext cx="4302598" cy="341450"/>
          </a:xfrm>
          <a:prstGeom prst="rect">
            <a:avLst/>
          </a:prstGeom>
        </p:spPr>
        <p:txBody>
          <a:bodyPr vert="horz" lIns="90452" tIns="45226" rIns="90452" bIns="45226" rtlCol="1"/>
          <a:lstStyle>
            <a:lvl1pPr algn="r">
              <a:defRPr sz="1200"/>
            </a:lvl1pPr>
          </a:lstStyle>
          <a:p>
            <a:endParaRPr lang="he-IL"/>
          </a:p>
        </p:txBody>
      </p:sp>
      <p:sp>
        <p:nvSpPr>
          <p:cNvPr id="3" name="מציין מיקום של תאריך 2"/>
          <p:cNvSpPr>
            <a:spLocks noGrp="1"/>
          </p:cNvSpPr>
          <p:nvPr>
            <p:ph type="dt" idx="1"/>
          </p:nvPr>
        </p:nvSpPr>
        <p:spPr>
          <a:xfrm>
            <a:off x="1574" y="1"/>
            <a:ext cx="4302597" cy="341450"/>
          </a:xfrm>
          <a:prstGeom prst="rect">
            <a:avLst/>
          </a:prstGeom>
        </p:spPr>
        <p:txBody>
          <a:bodyPr vert="horz" lIns="90452" tIns="45226" rIns="90452" bIns="45226" rtlCol="1"/>
          <a:lstStyle>
            <a:lvl1pPr algn="l">
              <a:defRPr sz="1200"/>
            </a:lvl1pPr>
          </a:lstStyle>
          <a:p>
            <a:fld id="{5B27394F-4E95-4E97-971C-0324B4D3BEF2}" type="datetimeFigureOut">
              <a:rPr lang="he-IL" smtClean="0"/>
              <a:t>ל'/ניסן/תשפ"ה</a:t>
            </a:fld>
            <a:endParaRPr lang="he-IL"/>
          </a:p>
        </p:txBody>
      </p:sp>
      <p:sp>
        <p:nvSpPr>
          <p:cNvPr id="4" name="מציין מיקום של תמונת שקופית 3"/>
          <p:cNvSpPr>
            <a:spLocks noGrp="1" noRot="1" noChangeAspect="1"/>
          </p:cNvSpPr>
          <p:nvPr>
            <p:ph type="sldImg" idx="2"/>
          </p:nvPr>
        </p:nvSpPr>
        <p:spPr>
          <a:xfrm>
            <a:off x="3309938" y="850900"/>
            <a:ext cx="3308350" cy="2292350"/>
          </a:xfrm>
          <a:prstGeom prst="rect">
            <a:avLst/>
          </a:prstGeom>
          <a:noFill/>
          <a:ln w="12700">
            <a:solidFill>
              <a:prstClr val="black"/>
            </a:solidFill>
          </a:ln>
        </p:spPr>
        <p:txBody>
          <a:bodyPr vert="horz" lIns="90452" tIns="45226" rIns="90452" bIns="45226" rtlCol="1" anchor="ctr"/>
          <a:lstStyle/>
          <a:p>
            <a:endParaRPr lang="he-IL"/>
          </a:p>
        </p:txBody>
      </p:sp>
      <p:sp>
        <p:nvSpPr>
          <p:cNvPr id="5" name="מציין מיקום של הערות 4"/>
          <p:cNvSpPr>
            <a:spLocks noGrp="1"/>
          </p:cNvSpPr>
          <p:nvPr>
            <p:ph type="body" sz="quarter" idx="3"/>
          </p:nvPr>
        </p:nvSpPr>
        <p:spPr>
          <a:xfrm>
            <a:off x="992666" y="3271969"/>
            <a:ext cx="7942894" cy="2676780"/>
          </a:xfrm>
          <a:prstGeom prst="rect">
            <a:avLst/>
          </a:prstGeom>
        </p:spPr>
        <p:txBody>
          <a:bodyPr vert="horz" lIns="90452" tIns="45226" rIns="90452" bIns="45226"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5625627" y="6456225"/>
            <a:ext cx="4302598" cy="341450"/>
          </a:xfrm>
          <a:prstGeom prst="rect">
            <a:avLst/>
          </a:prstGeom>
        </p:spPr>
        <p:txBody>
          <a:bodyPr vert="horz" lIns="90452" tIns="45226" rIns="90452" bIns="45226"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6456225"/>
            <a:ext cx="4302597" cy="341450"/>
          </a:xfrm>
          <a:prstGeom prst="rect">
            <a:avLst/>
          </a:prstGeom>
        </p:spPr>
        <p:txBody>
          <a:bodyPr vert="horz" lIns="90452" tIns="45226" rIns="90452" bIns="45226" rtlCol="1" anchor="b"/>
          <a:lstStyle>
            <a:lvl1pPr algn="l">
              <a:defRPr sz="1200"/>
            </a:lvl1pPr>
          </a:lstStyle>
          <a:p>
            <a:fld id="{E719433C-9245-404C-AB6A-E2F1E5AC7D77}" type="slidenum">
              <a:rPr lang="he-IL" smtClean="0"/>
              <a:t>‹#›</a:t>
            </a:fld>
            <a:endParaRPr lang="he-IL"/>
          </a:p>
        </p:txBody>
      </p:sp>
    </p:spTree>
    <p:extLst>
      <p:ext uri="{BB962C8B-B14F-4D97-AF65-F5344CB8AC3E}">
        <p14:creationId xmlns:p14="http://schemas.microsoft.com/office/powerpoint/2010/main" val="380771410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742474" y="2130427"/>
            <a:ext cx="8414703"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484948" y="3886200"/>
            <a:ext cx="692975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305006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113355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7177246" y="274640"/>
            <a:ext cx="2227421"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94982" y="274640"/>
            <a:ext cx="651727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1071793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שקופית כותרת">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a:xfrm>
            <a:off x="7094749" y="6356354"/>
            <a:ext cx="2309918" cy="365125"/>
          </a:xfrm>
          <a:prstGeom prst="rect">
            <a:avLst/>
          </a:prstGeom>
        </p:spPr>
        <p:txBody>
          <a:bodyPr/>
          <a:lstStyle/>
          <a:p>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endParaRPr lang="he-IL" dirty="0"/>
          </a:p>
        </p:txBody>
      </p:sp>
    </p:spTree>
    <p:extLst>
      <p:ext uri="{BB962C8B-B14F-4D97-AF65-F5344CB8AC3E}">
        <p14:creationId xmlns:p14="http://schemas.microsoft.com/office/powerpoint/2010/main" val="34126217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2779153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82004" y="4406902"/>
            <a:ext cx="8414703"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82004" y="2906713"/>
            <a:ext cx="841470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48645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94983" y="1600202"/>
            <a:ext cx="43723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5032322" y="1600202"/>
            <a:ext cx="43723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92577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94983" y="1535113"/>
            <a:ext cx="43740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94983" y="2174875"/>
            <a:ext cx="43740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5028885" y="1535113"/>
            <a:ext cx="4375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5028885" y="2174875"/>
            <a:ext cx="4375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64834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192630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425441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94982" y="273050"/>
            <a:ext cx="3256917"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870489" y="273052"/>
            <a:ext cx="55341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94982" y="1435102"/>
            <a:ext cx="32569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169767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940400" y="4800600"/>
            <a:ext cx="593979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940400" y="612775"/>
            <a:ext cx="59397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940400" y="5367338"/>
            <a:ext cx="59397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B75619-6DA2-4827-BF1E-8E35B533A177}" type="datetimeFigureOut">
              <a:rPr lang="he-IL" smtClean="0"/>
              <a:t>ל'/ניסן/תשפ"ה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2C3A37EC-F32D-4D30-8031-7576C6A8CB3B}" type="slidenum">
              <a:rPr lang="he-IL" smtClean="0"/>
              <a:t>‹#›</a:t>
            </a:fld>
            <a:endParaRPr lang="he-IL"/>
          </a:p>
        </p:txBody>
      </p:sp>
    </p:spTree>
    <p:extLst>
      <p:ext uri="{BB962C8B-B14F-4D97-AF65-F5344CB8AC3E}">
        <p14:creationId xmlns:p14="http://schemas.microsoft.com/office/powerpoint/2010/main" val="283459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94983" y="274638"/>
            <a:ext cx="8909685"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494983" y="1600202"/>
            <a:ext cx="8909685" cy="4525963"/>
          </a:xfrm>
          <a:prstGeom prst="rect">
            <a:avLst/>
          </a:prstGeom>
        </p:spPr>
        <p:txBody>
          <a:bodyPr vert="horz" lIns="91440" tIns="45720" rIns="91440" bIns="45720" rtlCol="1">
            <a:normAutofit/>
          </a:bodyPr>
          <a:lstStyle/>
          <a:p>
            <a:pPr lvl="0"/>
            <a:endParaRPr lang="he-IL" dirty="0"/>
          </a:p>
        </p:txBody>
      </p:sp>
      <p:sp>
        <p:nvSpPr>
          <p:cNvPr id="4" name="מציין מיקום של תאריך 3"/>
          <p:cNvSpPr>
            <a:spLocks noGrp="1"/>
          </p:cNvSpPr>
          <p:nvPr>
            <p:ph type="dt" sz="half" idx="2"/>
          </p:nvPr>
        </p:nvSpPr>
        <p:spPr>
          <a:xfrm>
            <a:off x="7094749" y="6356352"/>
            <a:ext cx="2309918"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B75619-6DA2-4827-BF1E-8E35B533A177}" type="datetimeFigureOut">
              <a:rPr lang="he-IL" smtClean="0"/>
              <a:t>ל'/ניסן/תשפ"ה</a:t>
            </a:fld>
            <a:endParaRPr lang="he-IL"/>
          </a:p>
        </p:txBody>
      </p:sp>
      <p:sp>
        <p:nvSpPr>
          <p:cNvPr id="5" name="מציין מיקום של כותרת תחתונה 4"/>
          <p:cNvSpPr>
            <a:spLocks noGrp="1"/>
          </p:cNvSpPr>
          <p:nvPr>
            <p:ph type="ftr" sz="quarter" idx="3"/>
          </p:nvPr>
        </p:nvSpPr>
        <p:spPr>
          <a:xfrm>
            <a:off x="3382381" y="6356352"/>
            <a:ext cx="3134889"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494983" y="6356352"/>
            <a:ext cx="2309918"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C3A37EC-F32D-4D30-8031-7576C6A8CB3B}" type="slidenum">
              <a:rPr lang="he-IL" smtClean="0"/>
              <a:t>‹#›</a:t>
            </a:fld>
            <a:endParaRPr lang="he-IL"/>
          </a:p>
        </p:txBody>
      </p:sp>
      <p:sp>
        <p:nvSpPr>
          <p:cNvPr id="8" name="מלבן 7">
            <a:extLst>
              <a:ext uri="{FF2B5EF4-FFF2-40B4-BE49-F238E27FC236}">
                <a16:creationId xmlns:a16="http://schemas.microsoft.com/office/drawing/2014/main" id="{E4FA2957-49ED-44B6-8CE5-A7B759771CB5}"/>
              </a:ext>
            </a:extLst>
          </p:cNvPr>
          <p:cNvSpPr/>
          <p:nvPr/>
        </p:nvSpPr>
        <p:spPr>
          <a:xfrm>
            <a:off x="1279772" y="6786033"/>
            <a:ext cx="8619879" cy="71968"/>
          </a:xfrm>
          <a:prstGeom prst="rect">
            <a:avLst/>
          </a:prstGeom>
          <a:gradFill>
            <a:gsLst>
              <a:gs pos="0">
                <a:srgbClr val="00B0F0"/>
              </a:gs>
              <a:gs pos="50000">
                <a:srgbClr val="00B0F0">
                  <a:lumMod val="50000"/>
                  <a:lumOff val="50000"/>
                </a:srgb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כותרת 1">
            <a:extLst>
              <a:ext uri="{FF2B5EF4-FFF2-40B4-BE49-F238E27FC236}">
                <a16:creationId xmlns:a16="http://schemas.microsoft.com/office/drawing/2014/main" id="{34318C11-F088-477F-AD77-5CE20D6E996D}"/>
              </a:ext>
            </a:extLst>
          </p:cNvPr>
          <p:cNvSpPr txBox="1">
            <a:spLocks/>
          </p:cNvSpPr>
          <p:nvPr userDrawn="1"/>
        </p:nvSpPr>
        <p:spPr>
          <a:xfrm>
            <a:off x="53281" y="6356351"/>
            <a:ext cx="1070476" cy="21598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1100" b="1" dirty="0" smtClean="0">
                <a:latin typeface="Blender" pitchFamily="18" charset="-79"/>
                <a:cs typeface="Blender" pitchFamily="18" charset="-79"/>
              </a:rPr>
              <a:t>לוגו רלוונטי</a:t>
            </a:r>
            <a:endParaRPr lang="he-IL" sz="1100" b="1" dirty="0">
              <a:latin typeface="Blender" pitchFamily="18" charset="-79"/>
              <a:cs typeface="Blender" pitchFamily="18" charset="-79"/>
            </a:endParaRPr>
          </a:p>
        </p:txBody>
      </p:sp>
      <p:sp>
        <p:nvSpPr>
          <p:cNvPr id="14" name="כותרת 1">
            <a:extLst>
              <a:ext uri="{FF2B5EF4-FFF2-40B4-BE49-F238E27FC236}">
                <a16:creationId xmlns:a16="http://schemas.microsoft.com/office/drawing/2014/main" id="{34318C11-F088-477F-AD77-5CE20D6E996D}"/>
              </a:ext>
            </a:extLst>
          </p:cNvPr>
          <p:cNvSpPr txBox="1">
            <a:spLocks/>
          </p:cNvSpPr>
          <p:nvPr userDrawn="1"/>
        </p:nvSpPr>
        <p:spPr>
          <a:xfrm>
            <a:off x="4545503" y="6356351"/>
            <a:ext cx="1070476" cy="21598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he-IL" sz="1100" b="1" dirty="0" smtClean="0">
                <a:latin typeface="Blender" pitchFamily="18" charset="-79"/>
                <a:cs typeface="Blender" pitchFamily="18" charset="-79"/>
              </a:rPr>
              <a:t>שם</a:t>
            </a:r>
            <a:r>
              <a:rPr lang="he-IL" sz="1100" b="1" baseline="0" dirty="0" smtClean="0">
                <a:latin typeface="Blender" pitchFamily="18" charset="-79"/>
                <a:cs typeface="Blender" pitchFamily="18" charset="-79"/>
              </a:rPr>
              <a:t> הפרויקט</a:t>
            </a:r>
            <a:endParaRPr lang="he-IL" sz="1100" b="1" dirty="0">
              <a:latin typeface="Blender" pitchFamily="18" charset="-79"/>
              <a:cs typeface="Blender" pitchFamily="18" charset="-79"/>
            </a:endParaRPr>
          </a:p>
        </p:txBody>
      </p:sp>
    </p:spTree>
    <p:extLst>
      <p:ext uri="{BB962C8B-B14F-4D97-AF65-F5344CB8AC3E}">
        <p14:creationId xmlns:p14="http://schemas.microsoft.com/office/powerpoint/2010/main" val="395673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1248697" y="836712"/>
            <a:ext cx="7461632" cy="2272273"/>
          </a:xfrm>
          <a:prstGeom prst="rect">
            <a:avLst/>
          </a:prstGeom>
        </p:spPr>
        <p:txBody>
          <a:bodyPr vert="horz" lIns="98997" tIns="49498" rIns="98997" bIns="49498"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defRPr/>
            </a:pPr>
            <a:r>
              <a:rPr lang="he-IL" sz="2923" b="1" dirty="0" smtClean="0">
                <a:solidFill>
                  <a:srgbClr val="1F497D"/>
                </a:solidFill>
                <a:latin typeface="Blender" panose="02020003050405020304" pitchFamily="18" charset="-79"/>
                <a:cs typeface="Blender" pitchFamily="18" charset="-79"/>
              </a:rPr>
              <a:t>תבנית לאישור </a:t>
            </a:r>
            <a:r>
              <a:rPr lang="he-IL" sz="2923" b="1" dirty="0" err="1" smtClean="0">
                <a:solidFill>
                  <a:srgbClr val="1F497D"/>
                </a:solidFill>
                <a:latin typeface="Blender" pitchFamily="18" charset="-79"/>
                <a:cs typeface="Blender" pitchFamily="18" charset="-79"/>
              </a:rPr>
              <a:t>תגמירים</a:t>
            </a:r>
            <a:endParaRPr lang="he-IL" sz="3032" b="1" dirty="0" smtClean="0">
              <a:solidFill>
                <a:srgbClr val="1F497D"/>
              </a:solidFill>
              <a:latin typeface="Blender" panose="02020003050405020304" pitchFamily="18" charset="-79"/>
              <a:cs typeface="Blender" panose="02020003050405020304" pitchFamily="18" charset="-79"/>
            </a:endParaRPr>
          </a:p>
          <a:p>
            <a:pPr>
              <a:defRPr/>
            </a:pPr>
            <a:endParaRPr lang="he-IL" sz="3032" b="1" dirty="0">
              <a:solidFill>
                <a:srgbClr val="1F497D"/>
              </a:solidFill>
              <a:latin typeface="Blender" panose="02020003050405020304" pitchFamily="18" charset="-79"/>
              <a:cs typeface="Blender" panose="02020003050405020304" pitchFamily="18" charset="-79"/>
            </a:endParaRPr>
          </a:p>
          <a:p>
            <a:pPr>
              <a:defRPr/>
            </a:pPr>
            <a:r>
              <a:rPr lang="he-IL" sz="3032" b="1" dirty="0" smtClean="0">
                <a:solidFill>
                  <a:srgbClr val="1F497D"/>
                </a:solidFill>
                <a:latin typeface="Blender" panose="02020003050405020304" pitchFamily="18" charset="-79"/>
                <a:cs typeface="Blender" panose="02020003050405020304" pitchFamily="18" charset="-79"/>
              </a:rPr>
              <a:t>שם פרויקט</a:t>
            </a:r>
            <a:r>
              <a:rPr lang="he-IL" sz="6495" b="1" dirty="0" smtClean="0">
                <a:solidFill>
                  <a:srgbClr val="1F497D"/>
                </a:solidFill>
                <a:effectLst>
                  <a:outerShdw blurRad="38100" dist="38100" dir="2700000" algn="tl">
                    <a:srgbClr val="000000">
                      <a:alpha val="43137"/>
                    </a:srgbClr>
                  </a:outerShdw>
                </a:effectLst>
                <a:latin typeface="Blender" panose="02020003050405020304" pitchFamily="18" charset="-79"/>
                <a:cs typeface="Blender" panose="02020003050405020304" pitchFamily="18" charset="-79"/>
              </a:rPr>
              <a:t> </a:t>
            </a:r>
            <a:endParaRPr lang="he-IL" sz="6495" b="1" dirty="0">
              <a:solidFill>
                <a:srgbClr val="1F497D"/>
              </a:solidFill>
              <a:effectLst>
                <a:outerShdw blurRad="38100" dist="38100" dir="2700000" algn="tl">
                  <a:srgbClr val="000000">
                    <a:alpha val="43137"/>
                  </a:srgbClr>
                </a:outerShdw>
              </a:effectLst>
              <a:latin typeface="Blender" panose="02020003050405020304" pitchFamily="18" charset="-79"/>
              <a:cs typeface="Blender" panose="02020003050405020304" pitchFamily="18" charset="-79"/>
            </a:endParaRPr>
          </a:p>
        </p:txBody>
      </p:sp>
      <p:sp>
        <p:nvSpPr>
          <p:cNvPr id="5" name="כותרת 1"/>
          <p:cNvSpPr txBox="1">
            <a:spLocks/>
          </p:cNvSpPr>
          <p:nvPr/>
        </p:nvSpPr>
        <p:spPr>
          <a:xfrm>
            <a:off x="1" y="3360470"/>
            <a:ext cx="9899649" cy="685650"/>
          </a:xfrm>
          <a:prstGeom prst="rect">
            <a:avLst/>
          </a:prstGeom>
        </p:spPr>
        <p:txBody>
          <a:bodyPr vert="horz" lIns="98997" tIns="49498" rIns="98997" bIns="49498" rtlCol="1" anchor="ctr">
            <a:noAutofit/>
          </a:bodyPr>
          <a:lstStyle>
            <a:defPPr>
              <a:defRPr lang="he-IL"/>
            </a:defPPr>
            <a:lvl1pPr algn="ctr">
              <a:spcBef>
                <a:spcPct val="0"/>
              </a:spcBef>
              <a:buNone/>
              <a:defRPr sz="3200" b="1">
                <a:solidFill>
                  <a:schemeClr val="tx2"/>
                </a:solidFill>
                <a:effectLst>
                  <a:outerShdw blurRad="38100" dist="38100" dir="2700000" algn="tl">
                    <a:srgbClr val="000000">
                      <a:alpha val="43137"/>
                    </a:srgbClr>
                  </a:outerShdw>
                </a:effectLst>
                <a:latin typeface="David" panose="020E0502060401010101" pitchFamily="34" charset="-79"/>
                <a:ea typeface="+mj-ea"/>
                <a:cs typeface="David" panose="020E0502060401010101" pitchFamily="34" charset="-79"/>
              </a:defRPr>
            </a:lvl1pPr>
          </a:lstStyle>
          <a:p>
            <a:r>
              <a:rPr lang="he-IL" sz="3032" dirty="0">
                <a:solidFill>
                  <a:srgbClr val="00B0F0"/>
                </a:solidFill>
                <a:effectLst/>
                <a:latin typeface="Blender" panose="02020003050405020304" pitchFamily="18" charset="-79"/>
                <a:cs typeface="Blender" panose="02020003050405020304" pitchFamily="18" charset="-79"/>
              </a:rPr>
              <a:t>אבן דרך מס' </a:t>
            </a:r>
            <a:r>
              <a:rPr lang="he-IL" sz="3032" dirty="0" smtClean="0">
                <a:solidFill>
                  <a:srgbClr val="00B0F0"/>
                </a:solidFill>
                <a:effectLst/>
                <a:latin typeface="Blender" panose="02020003050405020304" pitchFamily="18" charset="-79"/>
                <a:cs typeface="Blender" panose="02020003050405020304" pitchFamily="18" charset="-79"/>
              </a:rPr>
              <a:t>8</a:t>
            </a:r>
            <a:endParaRPr lang="he-IL" sz="3032" dirty="0">
              <a:solidFill>
                <a:srgbClr val="00B0F0"/>
              </a:solidFill>
              <a:effectLst/>
              <a:latin typeface="Blender" panose="02020003050405020304" pitchFamily="18" charset="-79"/>
              <a:cs typeface="Blender" panose="02020003050405020304" pitchFamily="18" charset="-79"/>
            </a:endParaRPr>
          </a:p>
        </p:txBody>
      </p:sp>
      <p:sp>
        <p:nvSpPr>
          <p:cNvPr id="6" name="כותרת 1"/>
          <p:cNvSpPr txBox="1">
            <a:spLocks/>
          </p:cNvSpPr>
          <p:nvPr/>
        </p:nvSpPr>
        <p:spPr>
          <a:xfrm>
            <a:off x="1" y="4848237"/>
            <a:ext cx="9899649" cy="685650"/>
          </a:xfrm>
          <a:prstGeom prst="rect">
            <a:avLst/>
          </a:prstGeom>
        </p:spPr>
        <p:txBody>
          <a:bodyPr vert="horz" lIns="98997" tIns="49498" rIns="98997" bIns="49498" rtlCol="1" anchor="ctr">
            <a:noAutofit/>
          </a:bodyPr>
          <a:lstStyle>
            <a:defPPr>
              <a:defRPr lang="he-IL"/>
            </a:defPPr>
            <a:lvl1pPr algn="ctr">
              <a:spcBef>
                <a:spcPct val="0"/>
              </a:spcBef>
              <a:buNone/>
              <a:defRPr sz="3200" b="1">
                <a:solidFill>
                  <a:schemeClr val="tx2"/>
                </a:solidFill>
                <a:effectLst>
                  <a:outerShdw blurRad="38100" dist="38100" dir="2700000" algn="tl">
                    <a:srgbClr val="000000">
                      <a:alpha val="43137"/>
                    </a:srgbClr>
                  </a:outerShdw>
                </a:effectLst>
                <a:latin typeface="David" panose="020E0502060401010101" pitchFamily="34" charset="-79"/>
                <a:ea typeface="+mj-ea"/>
                <a:cs typeface="David" panose="020E0502060401010101" pitchFamily="34" charset="-79"/>
              </a:defRPr>
            </a:lvl1pPr>
          </a:lstStyle>
          <a:p>
            <a:r>
              <a:rPr lang="he-IL" sz="2400" dirty="0">
                <a:solidFill>
                  <a:srgbClr val="00B0F0"/>
                </a:solidFill>
                <a:effectLst/>
                <a:latin typeface="Blender" panose="02020003050405020304" pitchFamily="18" charset="-79"/>
                <a:cs typeface="Blender" panose="02020003050405020304" pitchFamily="18" charset="-79"/>
              </a:rPr>
              <a:t>תאריך:</a:t>
            </a:r>
          </a:p>
        </p:txBody>
      </p:sp>
      <p:sp>
        <p:nvSpPr>
          <p:cNvPr id="7" name="כותרת 1"/>
          <p:cNvSpPr txBox="1">
            <a:spLocks/>
          </p:cNvSpPr>
          <p:nvPr/>
        </p:nvSpPr>
        <p:spPr>
          <a:xfrm>
            <a:off x="1" y="4084942"/>
            <a:ext cx="9899650" cy="685650"/>
          </a:xfrm>
          <a:prstGeom prst="rect">
            <a:avLst/>
          </a:prstGeom>
        </p:spPr>
        <p:txBody>
          <a:bodyPr vert="horz" lIns="98997" tIns="49498" rIns="98997" bIns="49498" rtlCol="1" anchor="ctr">
            <a:noAutofit/>
          </a:bodyPr>
          <a:lstStyle>
            <a:defPPr>
              <a:defRPr lang="he-IL"/>
            </a:defPPr>
            <a:lvl1pPr algn="ctr">
              <a:spcBef>
                <a:spcPct val="0"/>
              </a:spcBef>
              <a:buNone/>
              <a:defRPr sz="3200" b="1">
                <a:solidFill>
                  <a:schemeClr val="tx2"/>
                </a:solidFill>
                <a:effectLst>
                  <a:outerShdw blurRad="38100" dist="38100" dir="2700000" algn="tl">
                    <a:srgbClr val="000000">
                      <a:alpha val="43137"/>
                    </a:srgbClr>
                  </a:outerShdw>
                </a:effectLst>
                <a:latin typeface="David" panose="020E0502060401010101" pitchFamily="34" charset="-79"/>
                <a:ea typeface="+mj-ea"/>
                <a:cs typeface="David" panose="020E0502060401010101" pitchFamily="34" charset="-79"/>
              </a:defRPr>
            </a:lvl1pPr>
          </a:lstStyle>
          <a:p>
            <a:pPr>
              <a:defRPr/>
            </a:pPr>
            <a:r>
              <a:rPr lang="he-IL" sz="3032" dirty="0">
                <a:solidFill>
                  <a:srgbClr val="00B0F0"/>
                </a:solidFill>
                <a:effectLst/>
                <a:latin typeface="Blender" panose="02020003050405020304" pitchFamily="18" charset="-79"/>
                <a:cs typeface="Blender" panose="02020003050405020304" pitchFamily="18" charset="-79"/>
              </a:rPr>
              <a:t>בניה </a:t>
            </a:r>
            <a:r>
              <a:rPr lang="he-IL" sz="3032" dirty="0" smtClean="0">
                <a:solidFill>
                  <a:srgbClr val="00B0F0"/>
                </a:solidFill>
                <a:effectLst/>
                <a:latin typeface="Blender" panose="02020003050405020304" pitchFamily="18" charset="-79"/>
                <a:cs typeface="Blender" panose="02020003050405020304" pitchFamily="18" charset="-79"/>
              </a:rPr>
              <a:t>יזמית - (</a:t>
            </a:r>
            <a:r>
              <a:rPr lang="en-US" sz="3032" dirty="0">
                <a:solidFill>
                  <a:srgbClr val="00B0F0"/>
                </a:solidFill>
                <a:effectLst/>
                <a:latin typeface="Blender" panose="02020003050405020304" pitchFamily="18" charset="-79"/>
                <a:cs typeface="Blender" panose="02020003050405020304" pitchFamily="18" charset="-79"/>
              </a:rPr>
              <a:t>Entrepreneur</a:t>
            </a:r>
            <a:r>
              <a:rPr lang="he-IL" sz="3032" dirty="0">
                <a:solidFill>
                  <a:srgbClr val="00B0F0"/>
                </a:solidFill>
                <a:effectLst/>
                <a:latin typeface="Blender" panose="02020003050405020304" pitchFamily="18" charset="-79"/>
                <a:cs typeface="Blender" panose="02020003050405020304" pitchFamily="18" charset="-79"/>
              </a:rPr>
              <a:t>)</a:t>
            </a:r>
            <a:r>
              <a:rPr lang="en-US" sz="3032" dirty="0" smtClean="0">
                <a:solidFill>
                  <a:srgbClr val="00B0F0"/>
                </a:solidFill>
                <a:effectLst/>
                <a:latin typeface="Blender" panose="02020003050405020304" pitchFamily="18" charset="-79"/>
                <a:cs typeface="Blender" panose="02020003050405020304" pitchFamily="18" charset="-79"/>
              </a:rPr>
              <a:t>EN </a:t>
            </a:r>
            <a:endParaRPr lang="he-IL" sz="3032" dirty="0">
              <a:solidFill>
                <a:srgbClr val="00B0F0"/>
              </a:solidFill>
              <a:effectLst/>
              <a:latin typeface="Blender" panose="02020003050405020304" pitchFamily="18" charset="-79"/>
              <a:cs typeface="Blender" panose="02020003050405020304" pitchFamily="18" charset="-79"/>
            </a:endParaRPr>
          </a:p>
        </p:txBody>
      </p:sp>
      <p:sp>
        <p:nvSpPr>
          <p:cNvPr id="8" name="מלבן 7"/>
          <p:cNvSpPr/>
          <p:nvPr/>
        </p:nvSpPr>
        <p:spPr>
          <a:xfrm>
            <a:off x="4445769" y="6381328"/>
            <a:ext cx="100811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8888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גמר חדרי </a:t>
            </a:r>
            <a:r>
              <a:rPr lang="he-IL" sz="2400" b="1" dirty="0">
                <a:solidFill>
                  <a:srgbClr val="014C94"/>
                </a:solidFill>
                <a:latin typeface="Blender" pitchFamily="18" charset="-79"/>
                <a:cs typeface="Blender" pitchFamily="18" charset="-79"/>
              </a:rPr>
              <a:t>שירותים</a:t>
            </a:r>
            <a:endParaRPr lang="he-IL" sz="2400" dirty="0">
              <a:solidFill>
                <a:srgbClr val="014C94"/>
              </a:solidFill>
              <a:latin typeface="Blender" pitchFamily="18" charset="-79"/>
              <a:cs typeface="Blender" pitchFamily="18" charset="-79"/>
            </a:endParaRPr>
          </a:p>
        </p:txBody>
      </p:sp>
      <p:grpSp>
        <p:nvGrpSpPr>
          <p:cNvPr id="31" name="קבוצה 30"/>
          <p:cNvGrpSpPr/>
          <p:nvPr/>
        </p:nvGrpSpPr>
        <p:grpSpPr>
          <a:xfrm>
            <a:off x="557337" y="908722"/>
            <a:ext cx="4824536" cy="5192007"/>
            <a:chOff x="560512" y="908721"/>
            <a:chExt cx="4824536" cy="5192007"/>
          </a:xfrm>
        </p:grpSpPr>
        <p:sp>
          <p:nvSpPr>
            <p:cNvPr id="2" name="מלבן 1"/>
            <p:cNvSpPr/>
            <p:nvPr/>
          </p:nvSpPr>
          <p:spPr>
            <a:xfrm>
              <a:off x="560512"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8" name="TextBox 7"/>
            <p:cNvSpPr txBox="1"/>
            <p:nvPr/>
          </p:nvSpPr>
          <p:spPr>
            <a:xfrm>
              <a:off x="874885" y="1176350"/>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0" name="TextBox 9"/>
            <p:cNvSpPr txBox="1"/>
            <p:nvPr/>
          </p:nvSpPr>
          <p:spPr>
            <a:xfrm>
              <a:off x="2341954"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1</a:t>
              </a:r>
            </a:p>
          </p:txBody>
        </p:sp>
        <p:sp>
          <p:nvSpPr>
            <p:cNvPr id="14" name="מלבן 13"/>
            <p:cNvSpPr/>
            <p:nvPr/>
          </p:nvSpPr>
          <p:spPr>
            <a:xfrm>
              <a:off x="3079653"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5" name="TextBox 14"/>
            <p:cNvSpPr txBox="1"/>
            <p:nvPr/>
          </p:nvSpPr>
          <p:spPr>
            <a:xfrm>
              <a:off x="3494650" y="1176350"/>
              <a:ext cx="1576025"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6" name="TextBox 15"/>
            <p:cNvSpPr txBox="1"/>
            <p:nvPr/>
          </p:nvSpPr>
          <p:spPr>
            <a:xfrm>
              <a:off x="4861095"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2</a:t>
              </a:r>
            </a:p>
          </p:txBody>
        </p:sp>
        <p:sp>
          <p:nvSpPr>
            <p:cNvPr id="17" name="מלבן 16"/>
            <p:cNvSpPr/>
            <p:nvPr/>
          </p:nvSpPr>
          <p:spPr>
            <a:xfrm>
              <a:off x="560512"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8" name="TextBox 17"/>
            <p:cNvSpPr txBox="1"/>
            <p:nvPr/>
          </p:nvSpPr>
          <p:spPr>
            <a:xfrm>
              <a:off x="874885"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9" name="TextBox 18"/>
            <p:cNvSpPr txBox="1"/>
            <p:nvPr/>
          </p:nvSpPr>
          <p:spPr>
            <a:xfrm>
              <a:off x="2341954"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3</a:t>
              </a:r>
            </a:p>
          </p:txBody>
        </p:sp>
        <p:sp>
          <p:nvSpPr>
            <p:cNvPr id="20" name="מלבן 19"/>
            <p:cNvSpPr/>
            <p:nvPr/>
          </p:nvSpPr>
          <p:spPr>
            <a:xfrm>
              <a:off x="3079653"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1" name="TextBox 20"/>
            <p:cNvSpPr txBox="1"/>
            <p:nvPr/>
          </p:nvSpPr>
          <p:spPr>
            <a:xfrm>
              <a:off x="3394026"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2" name="TextBox 21"/>
            <p:cNvSpPr txBox="1"/>
            <p:nvPr/>
          </p:nvSpPr>
          <p:spPr>
            <a:xfrm>
              <a:off x="4861095"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4</a:t>
              </a:r>
            </a:p>
          </p:txBody>
        </p:sp>
        <p:sp>
          <p:nvSpPr>
            <p:cNvPr id="23" name="מלבן 22"/>
            <p:cNvSpPr/>
            <p:nvPr/>
          </p:nvSpPr>
          <p:spPr>
            <a:xfrm>
              <a:off x="3079653" y="4433996"/>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4" name="TextBox 23"/>
            <p:cNvSpPr txBox="1"/>
            <p:nvPr/>
          </p:nvSpPr>
          <p:spPr>
            <a:xfrm>
              <a:off x="3394024" y="4701625"/>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5" name="TextBox 24"/>
            <p:cNvSpPr txBox="1"/>
            <p:nvPr/>
          </p:nvSpPr>
          <p:spPr>
            <a:xfrm>
              <a:off x="4861094" y="5661248"/>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6</a:t>
              </a:r>
            </a:p>
          </p:txBody>
        </p:sp>
        <p:sp>
          <p:nvSpPr>
            <p:cNvPr id="28" name="מלבן 27"/>
            <p:cNvSpPr/>
            <p:nvPr/>
          </p:nvSpPr>
          <p:spPr>
            <a:xfrm>
              <a:off x="560512" y="4441427"/>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9" name="TextBox 28"/>
            <p:cNvSpPr txBox="1"/>
            <p:nvPr/>
          </p:nvSpPr>
          <p:spPr>
            <a:xfrm>
              <a:off x="874883" y="4709056"/>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30" name="TextBox 29"/>
            <p:cNvSpPr txBox="1"/>
            <p:nvPr/>
          </p:nvSpPr>
          <p:spPr>
            <a:xfrm>
              <a:off x="2341953" y="5668679"/>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5</a:t>
              </a:r>
            </a:p>
          </p:txBody>
        </p:sp>
      </p:grpSp>
      <p:sp>
        <p:nvSpPr>
          <p:cNvPr id="27" name="TextBox 26"/>
          <p:cNvSpPr txBox="1"/>
          <p:nvPr/>
        </p:nvSpPr>
        <p:spPr>
          <a:xfrm>
            <a:off x="5597897" y="755661"/>
            <a:ext cx="3744416" cy="4770537"/>
          </a:xfrm>
          <a:prstGeom prst="rect">
            <a:avLst/>
          </a:prstGeom>
          <a:noFill/>
        </p:spPr>
        <p:txBody>
          <a:bodyPr wrap="square" rtlCol="1">
            <a:spAutoFit/>
          </a:bodyPr>
          <a:lstStyle/>
          <a:p>
            <a:r>
              <a:rPr lang="he-IL" sz="1600" b="1" dirty="0">
                <a:solidFill>
                  <a:srgbClr val="00B0F0"/>
                </a:solidFill>
                <a:latin typeface="Blender" panose="02020003050405020304" pitchFamily="18" charset="-79"/>
                <a:cs typeface="Blender" panose="02020003050405020304" pitchFamily="18" charset="-79"/>
              </a:rPr>
              <a:t>1. </a:t>
            </a:r>
            <a:r>
              <a:rPr lang="he-IL" sz="1600" b="1" dirty="0" smtClean="0">
                <a:solidFill>
                  <a:srgbClr val="00B0F0"/>
                </a:solidFill>
                <a:latin typeface="Blender" panose="02020003050405020304" pitchFamily="18" charset="-79"/>
                <a:cs typeface="Blender" panose="02020003050405020304" pitchFamily="18" charset="-79"/>
              </a:rPr>
              <a:t>רכיב במבנה: (רצפה, תקרה, קירות, נגרות, מסגרות וכיו"ב)</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2</a:t>
            </a:r>
            <a:r>
              <a:rPr lang="he-IL" sz="1600" dirty="0">
                <a:solidFill>
                  <a:srgbClr val="00B0F0"/>
                </a:solidFill>
                <a:latin typeface="Blender" panose="02020003050405020304" pitchFamily="18" charset="-79"/>
                <a:cs typeface="Blender" panose="02020003050405020304" pitchFamily="18" charset="-79"/>
              </a:rPr>
              <a:t>.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3.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4.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יש להציג את כל החומרים שיבואו לכדי שימוש: חיפוי קירות</a:t>
            </a:r>
            <a:r>
              <a:rPr lang="he-IL" sz="1600" dirty="0" smtClean="0">
                <a:solidFill>
                  <a:srgbClr val="00B0F0"/>
                </a:solidFill>
                <a:latin typeface="Blender" panose="02020003050405020304" pitchFamily="18" charset="-79"/>
                <a:cs typeface="Blender" panose="02020003050405020304" pitchFamily="18" charset="-79"/>
              </a:rPr>
              <a:t>; תקרות; ריצוף כולל </a:t>
            </a:r>
            <a:r>
              <a:rPr lang="en-US" sz="1600" dirty="0" smtClean="0">
                <a:solidFill>
                  <a:srgbClr val="00B0F0"/>
                </a:solidFill>
                <a:latin typeface="Blender" panose="02020003050405020304" pitchFamily="18" charset="-79"/>
                <a:cs typeface="Blender" panose="02020003050405020304" pitchFamily="18" charset="-79"/>
              </a:rPr>
              <a:t>R</a:t>
            </a:r>
            <a:r>
              <a:rPr lang="he-IL" sz="1600" dirty="0" smtClean="0">
                <a:solidFill>
                  <a:srgbClr val="00B0F0"/>
                </a:solidFill>
                <a:latin typeface="Blender" panose="02020003050405020304" pitchFamily="18" charset="-79"/>
                <a:cs typeface="Blender" panose="02020003050405020304" pitchFamily="18" charset="-79"/>
              </a:rPr>
              <a:t>; רובה</a:t>
            </a:r>
            <a:r>
              <a:rPr lang="he-IL" sz="1600" dirty="0">
                <a:solidFill>
                  <a:srgbClr val="00B0F0"/>
                </a:solidFill>
                <a:latin typeface="Blender" panose="02020003050405020304" pitchFamily="18" charset="-79"/>
                <a:cs typeface="Blender" panose="02020003050405020304" pitchFamily="18" charset="-79"/>
              </a:rPr>
              <a:t>; </a:t>
            </a:r>
            <a:r>
              <a:rPr lang="he-IL" sz="1600" dirty="0" smtClean="0">
                <a:solidFill>
                  <a:srgbClr val="00B0F0"/>
                </a:solidFill>
                <a:latin typeface="Blender" panose="02020003050405020304" pitchFamily="18" charset="-79"/>
                <a:cs typeface="Blender" panose="02020003050405020304" pitchFamily="18" charset="-79"/>
              </a:rPr>
              <a:t>משטחים; </a:t>
            </a:r>
            <a:r>
              <a:rPr lang="he-IL" sz="1600" dirty="0">
                <a:solidFill>
                  <a:srgbClr val="00B0F0"/>
                </a:solidFill>
                <a:latin typeface="Blender" panose="02020003050405020304" pitchFamily="18" charset="-79"/>
                <a:cs typeface="Blender" panose="02020003050405020304" pitchFamily="18" charset="-79"/>
              </a:rPr>
              <a:t>גמר </a:t>
            </a:r>
            <a:r>
              <a:rPr lang="he-IL" sz="1600" dirty="0" smtClean="0">
                <a:solidFill>
                  <a:srgbClr val="00B0F0"/>
                </a:solidFill>
                <a:latin typeface="Blender" panose="02020003050405020304" pitchFamily="18" charset="-79"/>
                <a:cs typeface="Blender" panose="02020003050405020304" pitchFamily="18" charset="-79"/>
              </a:rPr>
              <a:t>ארונות וגו'.</a:t>
            </a:r>
            <a:endParaRPr lang="he-IL" sz="1600" dirty="0">
              <a:solidFill>
                <a:srgbClr val="00B0F0"/>
              </a:solidFill>
              <a:latin typeface="Blender" panose="02020003050405020304" pitchFamily="18" charset="-79"/>
              <a:cs typeface="Blender" panose="02020003050405020304" pitchFamily="18" charset="-79"/>
            </a:endParaRPr>
          </a:p>
          <a:p>
            <a:endParaRPr lang="he-IL" sz="1600" dirty="0">
              <a:latin typeface="Blender" panose="02020003050405020304" pitchFamily="18" charset="-79"/>
              <a:cs typeface="Blender" panose="02020003050405020304" pitchFamily="18" charset="-79"/>
            </a:endParaRPr>
          </a:p>
        </p:txBody>
      </p:sp>
    </p:spTree>
    <p:extLst>
      <p:ext uri="{BB962C8B-B14F-4D97-AF65-F5344CB8AC3E}">
        <p14:creationId xmlns:p14="http://schemas.microsoft.com/office/powerpoint/2010/main" val="2009936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גמר חדרי </a:t>
            </a:r>
            <a:r>
              <a:rPr lang="he-IL" sz="2400" b="1" dirty="0">
                <a:solidFill>
                  <a:srgbClr val="014C94"/>
                </a:solidFill>
                <a:latin typeface="Blender" pitchFamily="18" charset="-79"/>
                <a:cs typeface="Blender" pitchFamily="18" charset="-79"/>
              </a:rPr>
              <a:t>שירותים</a:t>
            </a:r>
            <a:endParaRPr lang="he-IL" sz="2400" dirty="0">
              <a:solidFill>
                <a:srgbClr val="014C94"/>
              </a:solidFill>
              <a:latin typeface="Blender" pitchFamily="18" charset="-79"/>
              <a:cs typeface="Blender" pitchFamily="18" charset="-79"/>
            </a:endParaRPr>
          </a:p>
        </p:txBody>
      </p:sp>
      <p:sp>
        <p:nvSpPr>
          <p:cNvPr id="26" name="מלבן 25"/>
          <p:cNvSpPr/>
          <p:nvPr/>
        </p:nvSpPr>
        <p:spPr>
          <a:xfrm>
            <a:off x="4698397" y="908722"/>
            <a:ext cx="4787932" cy="2592287"/>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2" name="מלבן 31"/>
          <p:cNvSpPr/>
          <p:nvPr/>
        </p:nvSpPr>
        <p:spPr>
          <a:xfrm>
            <a:off x="5885930" y="3633130"/>
            <a:ext cx="3600399"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4" name="מלבן 33"/>
          <p:cNvSpPr/>
          <p:nvPr/>
        </p:nvSpPr>
        <p:spPr>
          <a:xfrm>
            <a:off x="557337" y="3633130"/>
            <a:ext cx="2376265"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5" name="מלבן 34"/>
          <p:cNvSpPr/>
          <p:nvPr/>
        </p:nvSpPr>
        <p:spPr>
          <a:xfrm>
            <a:off x="3077617" y="3633130"/>
            <a:ext cx="2662904"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6" name="TextBox 35"/>
          <p:cNvSpPr txBox="1"/>
          <p:nvPr/>
        </p:nvSpPr>
        <p:spPr>
          <a:xfrm>
            <a:off x="664453" y="3933056"/>
            <a:ext cx="4897934" cy="369332"/>
          </a:xfrm>
          <a:prstGeom prst="rect">
            <a:avLst/>
          </a:prstGeom>
          <a:solidFill>
            <a:schemeClr val="bg1"/>
          </a:solidFill>
        </p:spPr>
        <p:txBody>
          <a:bodyPr wrap="square" rtlCol="1">
            <a:spAutoFit/>
          </a:bodyPr>
          <a:lstStyle/>
          <a:p>
            <a:r>
              <a:rPr lang="he-IL" dirty="0" smtClean="0">
                <a:solidFill>
                  <a:srgbClr val="00B0F0"/>
                </a:solidFill>
                <a:latin typeface="Blender" panose="02020003050405020304" pitchFamily="18" charset="-79"/>
                <a:cs typeface="Blender" panose="02020003050405020304" pitchFamily="18" charset="-79"/>
              </a:rPr>
              <a:t>פריסות </a:t>
            </a:r>
            <a:r>
              <a:rPr lang="he-IL" dirty="0">
                <a:solidFill>
                  <a:srgbClr val="00B0F0"/>
                </a:solidFill>
                <a:latin typeface="Blender" panose="02020003050405020304" pitchFamily="18" charset="-79"/>
                <a:cs typeface="Blender" panose="02020003050405020304" pitchFamily="18" charset="-79"/>
              </a:rPr>
              <a:t>שירותים עם סימון מיקום חומרי הגמר</a:t>
            </a:r>
          </a:p>
        </p:txBody>
      </p:sp>
      <p:grpSp>
        <p:nvGrpSpPr>
          <p:cNvPr id="33" name="קבוצה 32"/>
          <p:cNvGrpSpPr/>
          <p:nvPr/>
        </p:nvGrpSpPr>
        <p:grpSpPr>
          <a:xfrm>
            <a:off x="557337" y="908722"/>
            <a:ext cx="3818766" cy="2563195"/>
            <a:chOff x="560512" y="908721"/>
            <a:chExt cx="3024336" cy="2563195"/>
          </a:xfrm>
        </p:grpSpPr>
        <p:sp>
          <p:nvSpPr>
            <p:cNvPr id="37" name="מלבן 36"/>
            <p:cNvSpPr/>
            <p:nvPr/>
          </p:nvSpPr>
          <p:spPr>
            <a:xfrm>
              <a:off x="560512"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38" name="TextBox 37"/>
            <p:cNvSpPr txBox="1"/>
            <p:nvPr/>
          </p:nvSpPr>
          <p:spPr>
            <a:xfrm>
              <a:off x="632522" y="98072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39" name="TextBox 38"/>
            <p:cNvSpPr txBox="1"/>
            <p:nvPr/>
          </p:nvSpPr>
          <p:spPr>
            <a:xfrm>
              <a:off x="1713449"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40" name="מלבן 39"/>
            <p:cNvSpPr/>
            <p:nvPr/>
          </p:nvSpPr>
          <p:spPr>
            <a:xfrm>
              <a:off x="2139675"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41" name="TextBox 40"/>
            <p:cNvSpPr txBox="1"/>
            <p:nvPr/>
          </p:nvSpPr>
          <p:spPr>
            <a:xfrm>
              <a:off x="2175888" y="980728"/>
              <a:ext cx="1086830"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42" name="TextBox 41"/>
            <p:cNvSpPr txBox="1"/>
            <p:nvPr/>
          </p:nvSpPr>
          <p:spPr>
            <a:xfrm>
              <a:off x="3292612"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43" name="מלבן 42"/>
            <p:cNvSpPr/>
            <p:nvPr/>
          </p:nvSpPr>
          <p:spPr>
            <a:xfrm>
              <a:off x="560512"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44" name="TextBox 43"/>
            <p:cNvSpPr txBox="1"/>
            <p:nvPr/>
          </p:nvSpPr>
          <p:spPr>
            <a:xfrm>
              <a:off x="632522"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45" name="TextBox 44"/>
            <p:cNvSpPr txBox="1"/>
            <p:nvPr/>
          </p:nvSpPr>
          <p:spPr>
            <a:xfrm>
              <a:off x="1713449"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46" name="מלבן 45"/>
            <p:cNvSpPr/>
            <p:nvPr/>
          </p:nvSpPr>
          <p:spPr>
            <a:xfrm>
              <a:off x="2139675"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47" name="TextBox 46"/>
            <p:cNvSpPr txBox="1"/>
            <p:nvPr/>
          </p:nvSpPr>
          <p:spPr>
            <a:xfrm>
              <a:off x="2211685"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48" name="TextBox 47"/>
            <p:cNvSpPr txBox="1"/>
            <p:nvPr/>
          </p:nvSpPr>
          <p:spPr>
            <a:xfrm>
              <a:off x="3292612"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sp>
          <p:nvSpPr>
            <p:cNvPr id="49" name="מלבן 48"/>
            <p:cNvSpPr/>
            <p:nvPr/>
          </p:nvSpPr>
          <p:spPr>
            <a:xfrm>
              <a:off x="2139675" y="2649082"/>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50" name="TextBox 49"/>
            <p:cNvSpPr txBox="1"/>
            <p:nvPr/>
          </p:nvSpPr>
          <p:spPr>
            <a:xfrm>
              <a:off x="2211683" y="2721089"/>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51" name="TextBox 50"/>
            <p:cNvSpPr txBox="1"/>
            <p:nvPr/>
          </p:nvSpPr>
          <p:spPr>
            <a:xfrm>
              <a:off x="3292611" y="3146317"/>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6</a:t>
              </a:r>
            </a:p>
          </p:txBody>
        </p:sp>
        <p:sp>
          <p:nvSpPr>
            <p:cNvPr id="52" name="מלבן 51"/>
            <p:cNvSpPr/>
            <p:nvPr/>
          </p:nvSpPr>
          <p:spPr>
            <a:xfrm>
              <a:off x="560512" y="265275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53" name="TextBox 52"/>
            <p:cNvSpPr txBox="1"/>
            <p:nvPr/>
          </p:nvSpPr>
          <p:spPr>
            <a:xfrm>
              <a:off x="632520" y="272475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54" name="TextBox 53"/>
            <p:cNvSpPr txBox="1"/>
            <p:nvPr/>
          </p:nvSpPr>
          <p:spPr>
            <a:xfrm>
              <a:off x="1713448" y="314998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5</a:t>
              </a:r>
            </a:p>
          </p:txBody>
        </p:sp>
      </p:grpSp>
      <p:pic>
        <p:nvPicPr>
          <p:cNvPr id="3" name="תמונה 2"/>
          <p:cNvPicPr>
            <a:picLocks noChangeAspect="1"/>
          </p:cNvPicPr>
          <p:nvPr/>
        </p:nvPicPr>
        <p:blipFill rotWithShape="1">
          <a:blip r:embed="rId2"/>
          <a:srcRect t="39028"/>
          <a:stretch/>
        </p:blipFill>
        <p:spPr>
          <a:xfrm>
            <a:off x="4749513" y="1242863"/>
            <a:ext cx="4122407" cy="2249913"/>
          </a:xfrm>
          <a:prstGeom prst="rect">
            <a:avLst/>
          </a:prstGeom>
        </p:spPr>
      </p:pic>
      <p:sp>
        <p:nvSpPr>
          <p:cNvPr id="55" name="TextBox 54"/>
          <p:cNvSpPr txBox="1"/>
          <p:nvPr/>
        </p:nvSpPr>
        <p:spPr>
          <a:xfrm>
            <a:off x="6810715" y="919697"/>
            <a:ext cx="2626386" cy="923330"/>
          </a:xfrm>
          <a:prstGeom prst="rect">
            <a:avLst/>
          </a:prstGeom>
          <a:solidFill>
            <a:schemeClr val="bg1"/>
          </a:solid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תכנית שירותים לדוגמא, עם סימון </a:t>
            </a:r>
            <a:r>
              <a:rPr lang="he-IL" dirty="0" smtClean="0">
                <a:solidFill>
                  <a:srgbClr val="00B0F0"/>
                </a:solidFill>
                <a:latin typeface="Blender" panose="02020003050405020304" pitchFamily="18" charset="-79"/>
                <a:cs typeface="Blender" panose="02020003050405020304" pitchFamily="18" charset="-79"/>
              </a:rPr>
              <a:t>מיקום </a:t>
            </a:r>
            <a:r>
              <a:rPr lang="he-IL" dirty="0">
                <a:solidFill>
                  <a:srgbClr val="00B0F0"/>
                </a:solidFill>
                <a:latin typeface="Blender" panose="02020003050405020304" pitchFamily="18" charset="-79"/>
                <a:cs typeface="Blender" panose="02020003050405020304" pitchFamily="18" charset="-79"/>
              </a:rPr>
              <a:t>חומרי הגמר</a:t>
            </a:r>
          </a:p>
        </p:txBody>
      </p:sp>
      <p:pic>
        <p:nvPicPr>
          <p:cNvPr id="4" name="תמונה 3"/>
          <p:cNvPicPr>
            <a:picLocks noChangeAspect="1"/>
          </p:cNvPicPr>
          <p:nvPr/>
        </p:nvPicPr>
        <p:blipFill>
          <a:blip r:embed="rId3"/>
          <a:stretch>
            <a:fillRect/>
          </a:stretch>
        </p:blipFill>
        <p:spPr>
          <a:xfrm>
            <a:off x="7644651" y="3648605"/>
            <a:ext cx="1701627" cy="2363630"/>
          </a:xfrm>
          <a:prstGeom prst="rect">
            <a:avLst/>
          </a:prstGeom>
        </p:spPr>
      </p:pic>
      <p:pic>
        <p:nvPicPr>
          <p:cNvPr id="5" name="תמונה 4"/>
          <p:cNvPicPr>
            <a:picLocks noChangeAspect="1"/>
          </p:cNvPicPr>
          <p:nvPr/>
        </p:nvPicPr>
        <p:blipFill>
          <a:blip r:embed="rId4"/>
          <a:stretch>
            <a:fillRect/>
          </a:stretch>
        </p:blipFill>
        <p:spPr>
          <a:xfrm>
            <a:off x="5948135" y="3679815"/>
            <a:ext cx="1516696" cy="2317175"/>
          </a:xfrm>
          <a:prstGeom prst="rect">
            <a:avLst/>
          </a:prstGeom>
        </p:spPr>
      </p:pic>
      <p:sp>
        <p:nvSpPr>
          <p:cNvPr id="56" name="TextBox 55"/>
          <p:cNvSpPr txBox="1"/>
          <p:nvPr/>
        </p:nvSpPr>
        <p:spPr>
          <a:xfrm>
            <a:off x="6829605" y="3944177"/>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57" name="TextBox 56"/>
          <p:cNvSpPr txBox="1"/>
          <p:nvPr/>
        </p:nvSpPr>
        <p:spPr>
          <a:xfrm>
            <a:off x="6147599" y="49528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58" name="TextBox 57"/>
          <p:cNvSpPr txBox="1"/>
          <p:nvPr/>
        </p:nvSpPr>
        <p:spPr>
          <a:xfrm>
            <a:off x="8123909" y="3958193"/>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59" name="TextBox 58"/>
          <p:cNvSpPr txBox="1"/>
          <p:nvPr/>
        </p:nvSpPr>
        <p:spPr>
          <a:xfrm>
            <a:off x="6547957" y="242870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60" name="TextBox 59"/>
          <p:cNvSpPr txBox="1"/>
          <p:nvPr/>
        </p:nvSpPr>
        <p:spPr>
          <a:xfrm>
            <a:off x="6618646" y="2878568"/>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cxnSp>
        <p:nvCxnSpPr>
          <p:cNvPr id="61" name="מחבר חץ ישר 60"/>
          <p:cNvCxnSpPr>
            <a:stCxn id="60" idx="1"/>
          </p:cNvCxnSpPr>
          <p:nvPr/>
        </p:nvCxnSpPr>
        <p:spPr>
          <a:xfrm flipH="1">
            <a:off x="6366619" y="3024762"/>
            <a:ext cx="252027" cy="146194"/>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2" name="מחבר חץ ישר 61"/>
          <p:cNvCxnSpPr>
            <a:stCxn id="59" idx="3"/>
          </p:cNvCxnSpPr>
          <p:nvPr/>
        </p:nvCxnSpPr>
        <p:spPr>
          <a:xfrm flipV="1">
            <a:off x="6810715" y="2319801"/>
            <a:ext cx="281648" cy="255094"/>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3" name="מחבר חץ ישר 62"/>
          <p:cNvCxnSpPr>
            <a:stCxn id="57" idx="3"/>
          </p:cNvCxnSpPr>
          <p:nvPr/>
        </p:nvCxnSpPr>
        <p:spPr>
          <a:xfrm>
            <a:off x="6410357" y="5099050"/>
            <a:ext cx="120648"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4" name="מחבר חץ ישר 63"/>
          <p:cNvCxnSpPr/>
          <p:nvPr/>
        </p:nvCxnSpPr>
        <p:spPr>
          <a:xfrm flipH="1">
            <a:off x="6585835" y="4117606"/>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5" name="מחבר חץ ישר 64"/>
          <p:cNvCxnSpPr/>
          <p:nvPr/>
        </p:nvCxnSpPr>
        <p:spPr>
          <a:xfrm flipH="1">
            <a:off x="7882612" y="4101444"/>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199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5597897" y="755661"/>
            <a:ext cx="3744416" cy="4770537"/>
          </a:xfrm>
          <a:prstGeom prst="rect">
            <a:avLst/>
          </a:prstGeom>
          <a:noFill/>
        </p:spPr>
        <p:txBody>
          <a:bodyPr wrap="square" rtlCol="1">
            <a:spAutoFit/>
          </a:bodyPr>
          <a:lstStyle/>
          <a:p>
            <a:r>
              <a:rPr lang="he-IL" sz="1600" b="1" dirty="0">
                <a:solidFill>
                  <a:srgbClr val="00B0F0"/>
                </a:solidFill>
                <a:latin typeface="Blender" panose="02020003050405020304" pitchFamily="18" charset="-79"/>
                <a:cs typeface="Blender" panose="02020003050405020304" pitchFamily="18" charset="-79"/>
              </a:rPr>
              <a:t>1. </a:t>
            </a:r>
            <a:r>
              <a:rPr lang="he-IL" sz="1600" b="1" dirty="0" smtClean="0">
                <a:solidFill>
                  <a:srgbClr val="00B0F0"/>
                </a:solidFill>
                <a:latin typeface="Blender" panose="02020003050405020304" pitchFamily="18" charset="-79"/>
                <a:cs typeface="Blender" panose="02020003050405020304" pitchFamily="18" charset="-79"/>
              </a:rPr>
              <a:t>רכיב במבנה: (רצפה, תקרה, קירות, נגרות, מסגרות וכיו"ב)</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2</a:t>
            </a:r>
            <a:r>
              <a:rPr lang="he-IL" sz="1600" dirty="0">
                <a:solidFill>
                  <a:srgbClr val="00B0F0"/>
                </a:solidFill>
                <a:latin typeface="Blender" panose="02020003050405020304" pitchFamily="18" charset="-79"/>
                <a:cs typeface="Blender" panose="02020003050405020304" pitchFamily="18" charset="-79"/>
              </a:rPr>
              <a:t>.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3.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4.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יש להציג את כל החומרים שיבואו לכדי שימוש: חיפוי קירות</a:t>
            </a:r>
            <a:r>
              <a:rPr lang="he-IL" sz="1600" dirty="0" smtClean="0">
                <a:solidFill>
                  <a:srgbClr val="00B0F0"/>
                </a:solidFill>
                <a:latin typeface="Blender" panose="02020003050405020304" pitchFamily="18" charset="-79"/>
                <a:cs typeface="Blender" panose="02020003050405020304" pitchFamily="18" charset="-79"/>
              </a:rPr>
              <a:t>; תקרות; ריצוף כולל </a:t>
            </a:r>
            <a:r>
              <a:rPr lang="en-US" sz="1600" dirty="0" smtClean="0">
                <a:solidFill>
                  <a:srgbClr val="00B0F0"/>
                </a:solidFill>
                <a:latin typeface="Blender" panose="02020003050405020304" pitchFamily="18" charset="-79"/>
                <a:cs typeface="Blender" panose="02020003050405020304" pitchFamily="18" charset="-79"/>
              </a:rPr>
              <a:t>R</a:t>
            </a:r>
            <a:r>
              <a:rPr lang="he-IL" sz="1600" dirty="0" smtClean="0">
                <a:solidFill>
                  <a:srgbClr val="00B0F0"/>
                </a:solidFill>
                <a:latin typeface="Blender" panose="02020003050405020304" pitchFamily="18" charset="-79"/>
                <a:cs typeface="Blender" panose="02020003050405020304" pitchFamily="18" charset="-79"/>
              </a:rPr>
              <a:t>; רובה</a:t>
            </a:r>
            <a:r>
              <a:rPr lang="he-IL" sz="1600" dirty="0">
                <a:solidFill>
                  <a:srgbClr val="00B0F0"/>
                </a:solidFill>
                <a:latin typeface="Blender" panose="02020003050405020304" pitchFamily="18" charset="-79"/>
                <a:cs typeface="Blender" panose="02020003050405020304" pitchFamily="18" charset="-79"/>
              </a:rPr>
              <a:t>; </a:t>
            </a:r>
            <a:r>
              <a:rPr lang="he-IL" sz="1600" dirty="0" smtClean="0">
                <a:solidFill>
                  <a:srgbClr val="00B0F0"/>
                </a:solidFill>
                <a:latin typeface="Blender" panose="02020003050405020304" pitchFamily="18" charset="-79"/>
                <a:cs typeface="Blender" panose="02020003050405020304" pitchFamily="18" charset="-79"/>
              </a:rPr>
              <a:t>משטחים; </a:t>
            </a:r>
            <a:r>
              <a:rPr lang="he-IL" sz="1600" dirty="0">
                <a:solidFill>
                  <a:srgbClr val="00B0F0"/>
                </a:solidFill>
                <a:latin typeface="Blender" panose="02020003050405020304" pitchFamily="18" charset="-79"/>
                <a:cs typeface="Blender" panose="02020003050405020304" pitchFamily="18" charset="-79"/>
              </a:rPr>
              <a:t>גמר </a:t>
            </a:r>
            <a:r>
              <a:rPr lang="he-IL" sz="1600" dirty="0" smtClean="0">
                <a:solidFill>
                  <a:srgbClr val="00B0F0"/>
                </a:solidFill>
                <a:latin typeface="Blender" panose="02020003050405020304" pitchFamily="18" charset="-79"/>
                <a:cs typeface="Blender" panose="02020003050405020304" pitchFamily="18" charset="-79"/>
              </a:rPr>
              <a:t>ארונות וגו'.</a:t>
            </a:r>
            <a:endParaRPr lang="he-IL" sz="1600" dirty="0">
              <a:solidFill>
                <a:srgbClr val="00B0F0"/>
              </a:solidFill>
              <a:latin typeface="Blender" panose="02020003050405020304" pitchFamily="18" charset="-79"/>
              <a:cs typeface="Blender" panose="02020003050405020304" pitchFamily="18" charset="-79"/>
            </a:endParaRPr>
          </a:p>
          <a:p>
            <a:endParaRPr lang="he-IL" sz="1600" dirty="0">
              <a:latin typeface="Blender" panose="02020003050405020304" pitchFamily="18" charset="-79"/>
              <a:cs typeface="Blender" panose="02020003050405020304" pitchFamily="18" charset="-79"/>
            </a:endParaRPr>
          </a:p>
        </p:txBody>
      </p:sp>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גמר אחר</a:t>
            </a:r>
            <a:r>
              <a:rPr lang="he-IL" sz="2400" b="1" dirty="0">
                <a:solidFill>
                  <a:srgbClr val="014C94"/>
                </a:solidFill>
                <a:latin typeface="Blender" pitchFamily="18" charset="-79"/>
                <a:cs typeface="Blender" pitchFamily="18" charset="-79"/>
              </a:rPr>
              <a:t>...</a:t>
            </a:r>
            <a:endParaRPr lang="he-IL" sz="2400" dirty="0">
              <a:solidFill>
                <a:srgbClr val="014C94"/>
              </a:solidFill>
              <a:latin typeface="Blender" pitchFamily="18" charset="-79"/>
              <a:cs typeface="Blender" pitchFamily="18" charset="-79"/>
            </a:endParaRPr>
          </a:p>
        </p:txBody>
      </p:sp>
      <p:grpSp>
        <p:nvGrpSpPr>
          <p:cNvPr id="31" name="קבוצה 30"/>
          <p:cNvGrpSpPr/>
          <p:nvPr/>
        </p:nvGrpSpPr>
        <p:grpSpPr>
          <a:xfrm>
            <a:off x="557337" y="908722"/>
            <a:ext cx="4824536" cy="5192007"/>
            <a:chOff x="560512" y="908721"/>
            <a:chExt cx="4824536" cy="5192007"/>
          </a:xfrm>
        </p:grpSpPr>
        <p:sp>
          <p:nvSpPr>
            <p:cNvPr id="2" name="מלבן 1"/>
            <p:cNvSpPr/>
            <p:nvPr/>
          </p:nvSpPr>
          <p:spPr>
            <a:xfrm>
              <a:off x="560512"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8" name="TextBox 7"/>
            <p:cNvSpPr txBox="1"/>
            <p:nvPr/>
          </p:nvSpPr>
          <p:spPr>
            <a:xfrm>
              <a:off x="874885" y="1176350"/>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0" name="TextBox 9"/>
            <p:cNvSpPr txBox="1"/>
            <p:nvPr/>
          </p:nvSpPr>
          <p:spPr>
            <a:xfrm>
              <a:off x="2341954"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1</a:t>
              </a:r>
            </a:p>
          </p:txBody>
        </p:sp>
        <p:sp>
          <p:nvSpPr>
            <p:cNvPr id="14" name="מלבן 13"/>
            <p:cNvSpPr/>
            <p:nvPr/>
          </p:nvSpPr>
          <p:spPr>
            <a:xfrm>
              <a:off x="3079653"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5" name="TextBox 14"/>
            <p:cNvSpPr txBox="1"/>
            <p:nvPr/>
          </p:nvSpPr>
          <p:spPr>
            <a:xfrm>
              <a:off x="3494650" y="1176350"/>
              <a:ext cx="1576025"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6" name="TextBox 15"/>
            <p:cNvSpPr txBox="1"/>
            <p:nvPr/>
          </p:nvSpPr>
          <p:spPr>
            <a:xfrm>
              <a:off x="4861095"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2</a:t>
              </a:r>
            </a:p>
          </p:txBody>
        </p:sp>
        <p:sp>
          <p:nvSpPr>
            <p:cNvPr id="17" name="מלבן 16"/>
            <p:cNvSpPr/>
            <p:nvPr/>
          </p:nvSpPr>
          <p:spPr>
            <a:xfrm>
              <a:off x="560512"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8" name="TextBox 17"/>
            <p:cNvSpPr txBox="1"/>
            <p:nvPr/>
          </p:nvSpPr>
          <p:spPr>
            <a:xfrm>
              <a:off x="874885"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9" name="TextBox 18"/>
            <p:cNvSpPr txBox="1"/>
            <p:nvPr/>
          </p:nvSpPr>
          <p:spPr>
            <a:xfrm>
              <a:off x="2341954"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3</a:t>
              </a:r>
            </a:p>
          </p:txBody>
        </p:sp>
        <p:sp>
          <p:nvSpPr>
            <p:cNvPr id="20" name="מלבן 19"/>
            <p:cNvSpPr/>
            <p:nvPr/>
          </p:nvSpPr>
          <p:spPr>
            <a:xfrm>
              <a:off x="3079653"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1" name="TextBox 20"/>
            <p:cNvSpPr txBox="1"/>
            <p:nvPr/>
          </p:nvSpPr>
          <p:spPr>
            <a:xfrm>
              <a:off x="3394026"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2" name="TextBox 21"/>
            <p:cNvSpPr txBox="1"/>
            <p:nvPr/>
          </p:nvSpPr>
          <p:spPr>
            <a:xfrm>
              <a:off x="4861095"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4</a:t>
              </a:r>
            </a:p>
          </p:txBody>
        </p:sp>
        <p:sp>
          <p:nvSpPr>
            <p:cNvPr id="23" name="מלבן 22"/>
            <p:cNvSpPr/>
            <p:nvPr/>
          </p:nvSpPr>
          <p:spPr>
            <a:xfrm>
              <a:off x="3079653" y="4433996"/>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4" name="TextBox 23"/>
            <p:cNvSpPr txBox="1"/>
            <p:nvPr/>
          </p:nvSpPr>
          <p:spPr>
            <a:xfrm>
              <a:off x="3394024" y="4701625"/>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5" name="TextBox 24"/>
            <p:cNvSpPr txBox="1"/>
            <p:nvPr/>
          </p:nvSpPr>
          <p:spPr>
            <a:xfrm>
              <a:off x="4861094" y="5661248"/>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6</a:t>
              </a:r>
            </a:p>
          </p:txBody>
        </p:sp>
        <p:sp>
          <p:nvSpPr>
            <p:cNvPr id="28" name="מלבן 27"/>
            <p:cNvSpPr/>
            <p:nvPr/>
          </p:nvSpPr>
          <p:spPr>
            <a:xfrm>
              <a:off x="560512" y="4441427"/>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9" name="TextBox 28"/>
            <p:cNvSpPr txBox="1"/>
            <p:nvPr/>
          </p:nvSpPr>
          <p:spPr>
            <a:xfrm>
              <a:off x="874883" y="4709056"/>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30" name="TextBox 29"/>
            <p:cNvSpPr txBox="1"/>
            <p:nvPr/>
          </p:nvSpPr>
          <p:spPr>
            <a:xfrm>
              <a:off x="2341953" y="5668679"/>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5</a:t>
              </a:r>
            </a:p>
          </p:txBody>
        </p:sp>
      </p:grpSp>
      <p:sp>
        <p:nvSpPr>
          <p:cNvPr id="26" name="TextBox 25"/>
          <p:cNvSpPr txBox="1"/>
          <p:nvPr/>
        </p:nvSpPr>
        <p:spPr>
          <a:xfrm rot="20589559">
            <a:off x="1871795" y="2768630"/>
            <a:ext cx="5554819" cy="1938992"/>
          </a:xfrm>
          <a:prstGeom prst="rect">
            <a:avLst/>
          </a:prstGeom>
          <a:solidFill>
            <a:schemeClr val="bg1"/>
          </a:solidFill>
          <a:ln w="76200">
            <a:solidFill>
              <a:srgbClr val="014C94"/>
            </a:solidFill>
          </a:ln>
        </p:spPr>
        <p:txBody>
          <a:bodyPr wrap="square" rtlCol="1">
            <a:spAutoFit/>
          </a:bodyPr>
          <a:lstStyle/>
          <a:p>
            <a:r>
              <a:rPr lang="he-IL" sz="4000" b="1" dirty="0">
                <a:solidFill>
                  <a:srgbClr val="014C94"/>
                </a:solidFill>
                <a:latin typeface="Blender" panose="02020003050405020304" pitchFamily="18" charset="-79"/>
                <a:cs typeface="Blender" panose="02020003050405020304" pitchFamily="18" charset="-79"/>
              </a:rPr>
              <a:t>ככל וישנם </a:t>
            </a:r>
            <a:r>
              <a:rPr lang="he-IL" sz="4000" b="1" dirty="0" smtClean="0">
                <a:solidFill>
                  <a:srgbClr val="014C94"/>
                </a:solidFill>
                <a:latin typeface="Blender" panose="02020003050405020304" pitchFamily="18" charset="-79"/>
                <a:cs typeface="Blender" panose="02020003050405020304" pitchFamily="18" charset="-79"/>
              </a:rPr>
              <a:t>חללים </a:t>
            </a:r>
            <a:r>
              <a:rPr lang="he-IL" sz="4000" b="1" dirty="0">
                <a:solidFill>
                  <a:srgbClr val="014C94"/>
                </a:solidFill>
                <a:latin typeface="Blender" panose="02020003050405020304" pitchFamily="18" charset="-79"/>
                <a:cs typeface="Blender" panose="02020003050405020304" pitchFamily="18" charset="-79"/>
              </a:rPr>
              <a:t>נוספים הנדרשים בגמר אחר </a:t>
            </a:r>
            <a:r>
              <a:rPr lang="he-IL" sz="4000" b="1" dirty="0" smtClean="0">
                <a:solidFill>
                  <a:srgbClr val="014C94"/>
                </a:solidFill>
                <a:latin typeface="Blender" panose="02020003050405020304" pitchFamily="18" charset="-79"/>
                <a:cs typeface="Blender" panose="02020003050405020304" pitchFamily="18" charset="-79"/>
              </a:rPr>
              <a:t>- </a:t>
            </a:r>
            <a:r>
              <a:rPr lang="en-US" sz="4000" b="1" dirty="0">
                <a:solidFill>
                  <a:srgbClr val="014C94"/>
                </a:solidFill>
                <a:latin typeface="Blender" panose="02020003050405020304" pitchFamily="18" charset="-79"/>
                <a:cs typeface="Blender" panose="02020003050405020304" pitchFamily="18" charset="-79"/>
              </a:rPr>
              <a:t/>
            </a:r>
            <a:br>
              <a:rPr lang="en-US" sz="4000" b="1" dirty="0">
                <a:solidFill>
                  <a:srgbClr val="014C94"/>
                </a:solidFill>
                <a:latin typeface="Blender" panose="02020003050405020304" pitchFamily="18" charset="-79"/>
                <a:cs typeface="Blender" panose="02020003050405020304" pitchFamily="18" charset="-79"/>
              </a:rPr>
            </a:br>
            <a:r>
              <a:rPr lang="he-IL" sz="4000" b="1" dirty="0">
                <a:solidFill>
                  <a:srgbClr val="014C94"/>
                </a:solidFill>
                <a:latin typeface="Blender" panose="02020003050405020304" pitchFamily="18" charset="-79"/>
                <a:cs typeface="Blender" panose="02020003050405020304" pitchFamily="18" charset="-79"/>
              </a:rPr>
              <a:t>יש להציג בפורמט דומה</a:t>
            </a:r>
            <a:endParaRPr lang="he-IL" sz="4000" dirty="0">
              <a:solidFill>
                <a:srgbClr val="014C94"/>
              </a:solidFill>
              <a:latin typeface="Blender" panose="02020003050405020304" pitchFamily="18" charset="-79"/>
              <a:cs typeface="Blender" panose="02020003050405020304" pitchFamily="18" charset="-79"/>
            </a:endParaRPr>
          </a:p>
        </p:txBody>
      </p:sp>
    </p:spTree>
    <p:extLst>
      <p:ext uri="{BB962C8B-B14F-4D97-AF65-F5344CB8AC3E}">
        <p14:creationId xmlns:p14="http://schemas.microsoft.com/office/powerpoint/2010/main" val="895902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txBox="1">
            <a:spLocks/>
          </p:cNvSpPr>
          <p:nvPr/>
        </p:nvSpPr>
        <p:spPr>
          <a:xfrm>
            <a:off x="-5153" y="1187739"/>
            <a:ext cx="9906000" cy="4752528"/>
          </a:xfrm>
          <a:prstGeom prst="rect">
            <a:avLst/>
          </a:prstGeom>
          <a:noFill/>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700" b="1" dirty="0">
              <a:latin typeface="Blender" pitchFamily="18" charset="-79"/>
              <a:cs typeface="Blender" pitchFamily="18" charset="-79"/>
            </a:endParaRPr>
          </a:p>
        </p:txBody>
      </p:sp>
      <p:sp>
        <p:nvSpPr>
          <p:cNvPr id="4" name="כותרת 1"/>
          <p:cNvSpPr txBox="1">
            <a:spLocks/>
          </p:cNvSpPr>
          <p:nvPr/>
        </p:nvSpPr>
        <p:spPr>
          <a:xfrm>
            <a:off x="0" y="227730"/>
            <a:ext cx="9899649" cy="502187"/>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דיון, סיכום והחלטות להמשך</a:t>
            </a:r>
            <a:endParaRPr lang="he-IL" sz="2400"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161424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txBox="1">
            <a:spLocks/>
          </p:cNvSpPr>
          <p:nvPr/>
        </p:nvSpPr>
        <p:spPr>
          <a:xfrm>
            <a:off x="-5153" y="1187739"/>
            <a:ext cx="9906000" cy="4752528"/>
          </a:xfrm>
          <a:prstGeom prst="rect">
            <a:avLst/>
          </a:prstGeom>
          <a:noFill/>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700" b="1" dirty="0">
              <a:latin typeface="Blender" pitchFamily="18" charset="-79"/>
              <a:cs typeface="Blender" pitchFamily="18" charset="-79"/>
            </a:endParaRPr>
          </a:p>
        </p:txBody>
      </p:sp>
      <p:sp>
        <p:nvSpPr>
          <p:cNvPr id="9" name="כותרת 1"/>
          <p:cNvSpPr>
            <a:spLocks noGrp="1"/>
          </p:cNvSpPr>
          <p:nvPr>
            <p:ph type="ctrTitle"/>
          </p:nvPr>
        </p:nvSpPr>
        <p:spPr>
          <a:xfrm>
            <a:off x="-23836" y="2276873"/>
            <a:ext cx="9906000" cy="1513383"/>
          </a:xfrm>
        </p:spPr>
        <p:txBody>
          <a:bodyPr>
            <a:normAutofit/>
          </a:bodyPr>
          <a:lstStyle/>
          <a:p>
            <a:r>
              <a:rPr lang="he-IL" sz="2700" b="1" dirty="0">
                <a:solidFill>
                  <a:srgbClr val="014C94"/>
                </a:solidFill>
                <a:latin typeface="Blender" pitchFamily="18" charset="-79"/>
                <a:cs typeface="Blender" pitchFamily="18" charset="-79"/>
              </a:rPr>
              <a:t>תודה!</a:t>
            </a:r>
            <a:endParaRPr lang="he-IL" sz="2700"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2777217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 y="856367"/>
            <a:ext cx="9899650" cy="2867452"/>
          </a:xfrm>
          <a:prstGeom prst="rect">
            <a:avLst/>
          </a:prstGeom>
          <a:noFill/>
        </p:spPr>
        <p:txBody>
          <a:bodyPr wrap="square" rtlCol="1">
            <a:spAutoFit/>
          </a:bodyPr>
          <a:lstStyle/>
          <a:p>
            <a:pPr marL="494954">
              <a:lnSpc>
                <a:spcPct val="150000"/>
              </a:lnSpc>
              <a:spcAft>
                <a:spcPts val="1083"/>
              </a:spcAft>
              <a:defRPr/>
            </a:pPr>
            <a:endParaRPr lang="he-IL" dirty="0" smtClean="0">
              <a:solidFill>
                <a:srgbClr val="00B0F0"/>
              </a:solidFill>
              <a:latin typeface="Blender" pitchFamily="18" charset="-79"/>
              <a:cs typeface="Blender" pitchFamily="18" charset="-79"/>
            </a:endParaRPr>
          </a:p>
          <a:p>
            <a:pPr marL="494954">
              <a:lnSpc>
                <a:spcPct val="150000"/>
              </a:lnSpc>
              <a:spcAft>
                <a:spcPts val="1083"/>
              </a:spcAft>
              <a:defRPr/>
            </a:pPr>
            <a:r>
              <a:rPr lang="he-IL" dirty="0" smtClean="0">
                <a:solidFill>
                  <a:srgbClr val="00B0F0"/>
                </a:solidFill>
                <a:latin typeface="Blender" pitchFamily="18" charset="-79"/>
                <a:cs typeface="Blender" pitchFamily="18" charset="-79"/>
              </a:rPr>
              <a:t>אבן הדרך "דיון </a:t>
            </a:r>
            <a:r>
              <a:rPr lang="he-IL" dirty="0" err="1" smtClean="0">
                <a:solidFill>
                  <a:srgbClr val="00B0F0"/>
                </a:solidFill>
                <a:latin typeface="Blender" pitchFamily="18" charset="-79"/>
                <a:cs typeface="Blender" pitchFamily="18" charset="-79"/>
              </a:rPr>
              <a:t>תגמירים</a:t>
            </a:r>
            <a:r>
              <a:rPr lang="he-IL" dirty="0" smtClean="0">
                <a:solidFill>
                  <a:srgbClr val="00B0F0"/>
                </a:solidFill>
                <a:latin typeface="Blender" pitchFamily="18" charset="-79"/>
                <a:cs typeface="Blender" pitchFamily="18" charset="-79"/>
              </a:rPr>
              <a:t>" מתבצעת לאחר "הקפאת תצורה" במהלך התכנון המפורט, לפני קבלת היתר ולקראת הביצוע. בשלב זה יתקבלו החלטות עקרוניות לגבי פלטת הצבעים של המבנה, סוג החומרים, ריצוף, חיפויים, קירות, תקרות וכל רכיב הבא לידי ביטוי כחלק מדרישות העירייה.</a:t>
            </a:r>
            <a:endParaRPr lang="en-US" dirty="0">
              <a:solidFill>
                <a:srgbClr val="00B0F0"/>
              </a:solidFill>
              <a:latin typeface="Blender" pitchFamily="18" charset="-79"/>
              <a:cs typeface="Blender" pitchFamily="18" charset="-79"/>
            </a:endParaRPr>
          </a:p>
          <a:p>
            <a:pPr marL="494954">
              <a:lnSpc>
                <a:spcPct val="150000"/>
              </a:lnSpc>
              <a:spcAft>
                <a:spcPts val="1083"/>
              </a:spcAft>
              <a:defRPr/>
            </a:pPr>
            <a:r>
              <a:rPr lang="he-IL" dirty="0">
                <a:solidFill>
                  <a:srgbClr val="00B0F0"/>
                </a:solidFill>
                <a:latin typeface="Blender" pitchFamily="18" charset="-79"/>
                <a:cs typeface="Blender" pitchFamily="18" charset="-79"/>
              </a:rPr>
              <a:t>בסוף שלב זה, </a:t>
            </a:r>
            <a:r>
              <a:rPr lang="he-IL" dirty="0" smtClean="0">
                <a:solidFill>
                  <a:srgbClr val="00B0F0"/>
                </a:solidFill>
                <a:latin typeface="Blender" pitchFamily="18" charset="-79"/>
                <a:cs typeface="Blender" pitchFamily="18" charset="-79"/>
              </a:rPr>
              <a:t>יבחרו חומרי הגמר לכלל השימוש הציבורי, על שלל סוגי החללים, ולאחריו ניתן יהיה להשלים את התכנון המפורט, לכדי קבלת היתר בניה, ולאשר תכניות מותאמות לביצוע.</a:t>
            </a:r>
            <a:endParaRPr lang="en-US" dirty="0">
              <a:solidFill>
                <a:srgbClr val="00B0F0"/>
              </a:solidFill>
              <a:latin typeface="Blender" panose="02020003050405020304" pitchFamily="18" charset="-79"/>
              <a:ea typeface="Verdana" panose="020B0604030504040204" pitchFamily="34" charset="0"/>
              <a:cs typeface="Blender" panose="02020003050405020304" pitchFamily="18" charset="-79"/>
            </a:endParaRPr>
          </a:p>
        </p:txBody>
      </p:sp>
      <p:sp>
        <p:nvSpPr>
          <p:cNvPr id="9" name="כותרת 1"/>
          <p:cNvSpPr txBox="1">
            <a:spLocks/>
          </p:cNvSpPr>
          <p:nvPr/>
        </p:nvSpPr>
        <p:spPr>
          <a:xfrm>
            <a:off x="2071176" y="229781"/>
            <a:ext cx="5756947" cy="501865"/>
          </a:xfrm>
          <a:prstGeom prst="rect">
            <a:avLst/>
          </a:prstGeom>
        </p:spPr>
        <p:txBody>
          <a:bodyPr vert="horz" lIns="91381" tIns="45691" rIns="91381" bIns="45691"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399" b="1" dirty="0" smtClean="0">
                <a:solidFill>
                  <a:srgbClr val="014C94"/>
                </a:solidFill>
                <a:latin typeface="Blender" pitchFamily="18" charset="-79"/>
                <a:cs typeface="Blender" pitchFamily="18" charset="-79"/>
              </a:rPr>
              <a:t>הקדמה</a:t>
            </a:r>
            <a:endParaRPr lang="he-IL" sz="2399"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36081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p:cNvGrpSpPr/>
          <p:nvPr/>
        </p:nvGrpSpPr>
        <p:grpSpPr>
          <a:xfrm>
            <a:off x="6662117" y="4482377"/>
            <a:ext cx="319830" cy="398032"/>
            <a:chOff x="6345086" y="3185065"/>
            <a:chExt cx="319830" cy="398032"/>
          </a:xfrm>
        </p:grpSpPr>
        <p:sp>
          <p:nvSpPr>
            <p:cNvPr id="25" name="אליפסה 24"/>
            <p:cNvSpPr/>
            <p:nvPr/>
          </p:nvSpPr>
          <p:spPr>
            <a:xfrm>
              <a:off x="6345086" y="3235737"/>
              <a:ext cx="299355" cy="286723"/>
            </a:xfrm>
            <a:prstGeom prst="ellipse">
              <a:avLst/>
            </a:prstGeom>
            <a:solidFill>
              <a:srgbClr val="FFC000">
                <a:alpha val="5882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sz="1949">
                <a:solidFill>
                  <a:prstClr val="white"/>
                </a:solidFill>
                <a:latin typeface="Calibri"/>
                <a:cs typeface="Arial" panose="020B0604020202020204" pitchFamily="34" charset="0"/>
              </a:endParaRPr>
            </a:p>
          </p:txBody>
        </p:sp>
        <p:sp>
          <p:nvSpPr>
            <p:cNvPr id="26" name="TextBox 25"/>
            <p:cNvSpPr txBox="1"/>
            <p:nvPr/>
          </p:nvSpPr>
          <p:spPr>
            <a:xfrm>
              <a:off x="6431040" y="3185065"/>
              <a:ext cx="233876" cy="398032"/>
            </a:xfrm>
            <a:prstGeom prst="rect">
              <a:avLst/>
            </a:prstGeom>
            <a:noFill/>
          </p:spPr>
          <p:txBody>
            <a:bodyPr wrap="square" rtlCol="1">
              <a:spAutoFit/>
            </a:bodyPr>
            <a:lstStyle/>
            <a:p>
              <a:pPr>
                <a:defRPr/>
              </a:pPr>
              <a:r>
                <a:rPr lang="he-IL" sz="1949" dirty="0" smtClean="0">
                  <a:solidFill>
                    <a:prstClr val="black"/>
                  </a:solidFill>
                  <a:latin typeface="Blender" panose="02020003050405020304" pitchFamily="18" charset="-79"/>
                  <a:cs typeface="Blender" panose="02020003050405020304" pitchFamily="18" charset="-79"/>
                </a:rPr>
                <a:t>8</a:t>
              </a:r>
              <a:endParaRPr lang="he-IL" sz="1949" dirty="0">
                <a:solidFill>
                  <a:prstClr val="black"/>
                </a:solidFill>
                <a:latin typeface="Blender" panose="02020003050405020304" pitchFamily="18" charset="-79"/>
                <a:cs typeface="Blender" panose="02020003050405020304" pitchFamily="18" charset="-79"/>
              </a:endParaRPr>
            </a:p>
          </p:txBody>
        </p:sp>
      </p:grpSp>
      <p:sp>
        <p:nvSpPr>
          <p:cNvPr id="27" name="כותרת 1"/>
          <p:cNvSpPr txBox="1">
            <a:spLocks/>
          </p:cNvSpPr>
          <p:nvPr/>
        </p:nvSpPr>
        <p:spPr>
          <a:xfrm>
            <a:off x="979046" y="229781"/>
            <a:ext cx="7920880" cy="501865"/>
          </a:xfrm>
          <a:prstGeom prst="rect">
            <a:avLst/>
          </a:prstGeom>
        </p:spPr>
        <p:txBody>
          <a:bodyPr vert="horz" lIns="91381" tIns="45691" rIns="91381" bIns="45691"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תהליך גנרי לניהול פרויקט יזמי </a:t>
            </a:r>
            <a:r>
              <a:rPr lang="en-US" sz="2400" b="1" dirty="0" smtClean="0">
                <a:solidFill>
                  <a:srgbClr val="014C94"/>
                </a:solidFill>
                <a:latin typeface="Blender" pitchFamily="18" charset="-79"/>
                <a:cs typeface="Blender" pitchFamily="18" charset="-79"/>
              </a:rPr>
              <a:t>EN</a:t>
            </a:r>
            <a:r>
              <a:rPr lang="he-IL" sz="2400" b="1" dirty="0" smtClean="0">
                <a:solidFill>
                  <a:srgbClr val="014C94"/>
                </a:solidFill>
                <a:latin typeface="Blender" pitchFamily="18" charset="-79"/>
                <a:cs typeface="Blender" pitchFamily="18" charset="-79"/>
              </a:rPr>
              <a:t> – אבני דרך ושערים</a:t>
            </a:r>
            <a:endParaRPr lang="he-IL" sz="2400" dirty="0">
              <a:solidFill>
                <a:srgbClr val="014C94"/>
              </a:solidFill>
              <a:latin typeface="Blender" pitchFamily="18" charset="-79"/>
              <a:cs typeface="Blender" pitchFamily="18" charset="-79"/>
            </a:endParaRPr>
          </a:p>
        </p:txBody>
      </p:sp>
      <p:pic>
        <p:nvPicPr>
          <p:cNvPr id="8" name="תמונה 7"/>
          <p:cNvPicPr>
            <a:picLocks noChangeAspect="1"/>
          </p:cNvPicPr>
          <p:nvPr/>
        </p:nvPicPr>
        <p:blipFill>
          <a:blip r:embed="rId2">
            <a:clrChange>
              <a:clrFrom>
                <a:srgbClr val="FFFFFF"/>
              </a:clrFrom>
              <a:clrTo>
                <a:srgbClr val="FFFFFF">
                  <a:alpha val="0"/>
                </a:srgbClr>
              </a:clrTo>
            </a:clrChange>
          </a:blip>
          <a:stretch>
            <a:fillRect/>
          </a:stretch>
        </p:blipFill>
        <p:spPr>
          <a:xfrm rot="5400000">
            <a:off x="1983101" y="1947249"/>
            <a:ext cx="6176667" cy="3411570"/>
          </a:xfrm>
          <a:prstGeom prst="rect">
            <a:avLst/>
          </a:prstGeom>
        </p:spPr>
      </p:pic>
      <p:grpSp>
        <p:nvGrpSpPr>
          <p:cNvPr id="7" name="קבוצה 6"/>
          <p:cNvGrpSpPr/>
          <p:nvPr/>
        </p:nvGrpSpPr>
        <p:grpSpPr>
          <a:xfrm>
            <a:off x="4857841" y="1845295"/>
            <a:ext cx="369332" cy="4707208"/>
            <a:chOff x="8143856" y="1321923"/>
            <a:chExt cx="369332" cy="4707208"/>
          </a:xfrm>
        </p:grpSpPr>
        <p:sp>
          <p:nvSpPr>
            <p:cNvPr id="9" name="TextBox 8"/>
            <p:cNvSpPr txBox="1"/>
            <p:nvPr/>
          </p:nvSpPr>
          <p:spPr>
            <a:xfrm rot="16200000">
              <a:off x="8067066" y="1429484"/>
              <a:ext cx="522900" cy="307777"/>
            </a:xfrm>
            <a:prstGeom prst="rect">
              <a:avLst/>
            </a:prstGeom>
            <a:noFill/>
          </p:spPr>
          <p:txBody>
            <a:bodyPr wrap="none" rtlCol="1">
              <a:spAutoFit/>
            </a:bodyPr>
            <a:lstStyle/>
            <a:p>
              <a:r>
                <a:rPr lang="he-IL" sz="1400" dirty="0">
                  <a:solidFill>
                    <a:srgbClr val="010102"/>
                  </a:solidFill>
                  <a:latin typeface="Blender" panose="02020003050405020304" pitchFamily="18" charset="-79"/>
                  <a:cs typeface="Blender" panose="02020003050405020304" pitchFamily="18" charset="-79"/>
                </a:rPr>
                <a:t>ייזום</a:t>
              </a:r>
            </a:p>
          </p:txBody>
        </p:sp>
        <p:sp>
          <p:nvSpPr>
            <p:cNvPr id="10" name="TextBox 9"/>
            <p:cNvSpPr txBox="1"/>
            <p:nvPr/>
          </p:nvSpPr>
          <p:spPr>
            <a:xfrm rot="16200000">
              <a:off x="8042221" y="3307358"/>
              <a:ext cx="572593" cy="307777"/>
            </a:xfrm>
            <a:prstGeom prst="rect">
              <a:avLst/>
            </a:prstGeom>
            <a:noFill/>
          </p:spPr>
          <p:txBody>
            <a:bodyPr wrap="none" rtlCol="1">
              <a:spAutoFit/>
            </a:bodyPr>
            <a:lstStyle/>
            <a:p>
              <a:r>
                <a:rPr lang="he-IL" sz="1400" dirty="0" smtClean="0">
                  <a:solidFill>
                    <a:srgbClr val="010102"/>
                  </a:solidFill>
                  <a:latin typeface="Blender" panose="02020003050405020304" pitchFamily="18" charset="-79"/>
                  <a:cs typeface="Blender" panose="02020003050405020304" pitchFamily="18" charset="-79"/>
                </a:rPr>
                <a:t>תכנון</a:t>
              </a:r>
              <a:endParaRPr lang="he-IL" sz="1400" dirty="0">
                <a:solidFill>
                  <a:srgbClr val="010102"/>
                </a:solidFill>
                <a:latin typeface="Blender" panose="02020003050405020304" pitchFamily="18" charset="-79"/>
                <a:cs typeface="Blender" panose="02020003050405020304" pitchFamily="18" charset="-79"/>
              </a:endParaRPr>
            </a:p>
          </p:txBody>
        </p:sp>
        <p:sp>
          <p:nvSpPr>
            <p:cNvPr id="11" name="TextBox 10"/>
            <p:cNvSpPr txBox="1"/>
            <p:nvPr/>
          </p:nvSpPr>
          <p:spPr>
            <a:xfrm rot="16200000">
              <a:off x="8026189" y="4693814"/>
              <a:ext cx="604654" cy="307777"/>
            </a:xfrm>
            <a:prstGeom prst="rect">
              <a:avLst/>
            </a:prstGeom>
            <a:noFill/>
          </p:spPr>
          <p:txBody>
            <a:bodyPr wrap="none" rtlCol="1">
              <a:spAutoFit/>
            </a:bodyPr>
            <a:lstStyle/>
            <a:p>
              <a:r>
                <a:rPr lang="he-IL" sz="1400" dirty="0" smtClean="0">
                  <a:solidFill>
                    <a:srgbClr val="010102"/>
                  </a:solidFill>
                  <a:latin typeface="Blender" panose="02020003050405020304" pitchFamily="18" charset="-79"/>
                  <a:cs typeface="Blender" panose="02020003050405020304" pitchFamily="18" charset="-79"/>
                </a:rPr>
                <a:t>ביצוע</a:t>
              </a:r>
              <a:endParaRPr lang="he-IL" sz="1400" dirty="0">
                <a:solidFill>
                  <a:srgbClr val="010102"/>
                </a:solidFill>
                <a:latin typeface="Blender" panose="02020003050405020304" pitchFamily="18" charset="-79"/>
                <a:cs typeface="Blender" panose="02020003050405020304" pitchFamily="18" charset="-79"/>
              </a:endParaRPr>
            </a:p>
          </p:txBody>
        </p:sp>
        <p:sp>
          <p:nvSpPr>
            <p:cNvPr id="12" name="TextBox 11"/>
            <p:cNvSpPr txBox="1"/>
            <p:nvPr/>
          </p:nvSpPr>
          <p:spPr>
            <a:xfrm rot="16200000">
              <a:off x="8043027" y="5558970"/>
              <a:ext cx="570990" cy="369332"/>
            </a:xfrm>
            <a:prstGeom prst="rect">
              <a:avLst/>
            </a:prstGeom>
            <a:noFill/>
          </p:spPr>
          <p:txBody>
            <a:bodyPr wrap="none" rtlCol="1">
              <a:spAutoFit/>
            </a:bodyPr>
            <a:lstStyle/>
            <a:p>
              <a:pPr algn="ctr"/>
              <a:r>
                <a:rPr lang="he-IL" sz="900" dirty="0" smtClean="0">
                  <a:solidFill>
                    <a:srgbClr val="010102"/>
                  </a:solidFill>
                  <a:latin typeface="Blender" panose="02020003050405020304" pitchFamily="18" charset="-79"/>
                  <a:cs typeface="Blender" panose="02020003050405020304" pitchFamily="18" charset="-79"/>
                </a:rPr>
                <a:t>בדק</a:t>
              </a:r>
              <a:r>
                <a:rPr lang="en-US" sz="900" dirty="0" smtClean="0">
                  <a:solidFill>
                    <a:srgbClr val="010102"/>
                  </a:solidFill>
                  <a:latin typeface="Blender" panose="02020003050405020304" pitchFamily="18" charset="-79"/>
                  <a:cs typeface="Blender" panose="02020003050405020304" pitchFamily="18" charset="-79"/>
                </a:rPr>
                <a:t/>
              </a:r>
              <a:br>
                <a:rPr lang="en-US" sz="900" dirty="0" smtClean="0">
                  <a:solidFill>
                    <a:srgbClr val="010102"/>
                  </a:solidFill>
                  <a:latin typeface="Blender" panose="02020003050405020304" pitchFamily="18" charset="-79"/>
                  <a:cs typeface="Blender" panose="02020003050405020304" pitchFamily="18" charset="-79"/>
                </a:rPr>
              </a:br>
              <a:r>
                <a:rPr lang="he-IL" sz="900" dirty="0" smtClean="0">
                  <a:solidFill>
                    <a:srgbClr val="010102"/>
                  </a:solidFill>
                  <a:latin typeface="Blender" panose="02020003050405020304" pitchFamily="18" charset="-79"/>
                  <a:cs typeface="Blender" panose="02020003050405020304" pitchFamily="18" charset="-79"/>
                </a:rPr>
                <a:t> ואחזקה</a:t>
              </a:r>
              <a:endParaRPr lang="he-IL" sz="900" dirty="0">
                <a:solidFill>
                  <a:srgbClr val="010102"/>
                </a:solidFill>
                <a:latin typeface="Blender" panose="02020003050405020304" pitchFamily="18" charset="-79"/>
                <a:cs typeface="Blender" panose="02020003050405020304" pitchFamily="18" charset="-79"/>
              </a:endParaRPr>
            </a:p>
          </p:txBody>
        </p:sp>
      </p:grpSp>
    </p:spTree>
    <p:extLst>
      <p:ext uri="{BB962C8B-B14F-4D97-AF65-F5344CB8AC3E}">
        <p14:creationId xmlns:p14="http://schemas.microsoft.com/office/powerpoint/2010/main" val="1000904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אליפסה 56"/>
          <p:cNvSpPr/>
          <p:nvPr/>
        </p:nvSpPr>
        <p:spPr>
          <a:xfrm>
            <a:off x="4008655" y="3293100"/>
            <a:ext cx="881688" cy="872945"/>
          </a:xfrm>
          <a:prstGeom prst="ellipse">
            <a:avLst/>
          </a:prstGeom>
          <a:solidFill>
            <a:srgbClr val="023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24" dirty="0"/>
              <a:t>יזם</a:t>
            </a:r>
          </a:p>
        </p:txBody>
      </p:sp>
      <p:sp>
        <p:nvSpPr>
          <p:cNvPr id="59" name="אליפסה 58"/>
          <p:cNvSpPr/>
          <p:nvPr/>
        </p:nvSpPr>
        <p:spPr>
          <a:xfrm>
            <a:off x="2735486" y="1112444"/>
            <a:ext cx="881688" cy="872945"/>
          </a:xfrm>
          <a:prstGeom prst="ellipse">
            <a:avLst/>
          </a:prstGeom>
          <a:solidFill>
            <a:srgbClr val="6D6E7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055" b="1" dirty="0"/>
              <a:t>ממונה עירוני – </a:t>
            </a:r>
            <a:r>
              <a:rPr lang="he-IL" sz="1055" dirty="0"/>
              <a:t>סמנכ"ל תכנון</a:t>
            </a:r>
          </a:p>
        </p:txBody>
      </p:sp>
      <p:sp>
        <p:nvSpPr>
          <p:cNvPr id="60" name="אליפסה 59"/>
          <p:cNvSpPr/>
          <p:nvPr/>
        </p:nvSpPr>
        <p:spPr>
          <a:xfrm>
            <a:off x="2735486" y="2203896"/>
            <a:ext cx="881688" cy="872945"/>
          </a:xfrm>
          <a:prstGeom prst="ellipse">
            <a:avLst/>
          </a:prstGeom>
          <a:solidFill>
            <a:srgbClr val="2FA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36" dirty="0"/>
              <a:t>אגף מבני ציבור</a:t>
            </a:r>
          </a:p>
        </p:txBody>
      </p:sp>
      <p:grpSp>
        <p:nvGrpSpPr>
          <p:cNvPr id="61" name="קבוצה 60"/>
          <p:cNvGrpSpPr/>
          <p:nvPr/>
        </p:nvGrpSpPr>
        <p:grpSpPr>
          <a:xfrm>
            <a:off x="4021924" y="2189666"/>
            <a:ext cx="881688" cy="917333"/>
            <a:chOff x="2009351" y="2124827"/>
            <a:chExt cx="1085850" cy="1129750"/>
          </a:xfrm>
        </p:grpSpPr>
        <p:sp>
          <p:nvSpPr>
            <p:cNvPr id="62" name="אליפסה 61"/>
            <p:cNvSpPr/>
            <p:nvPr/>
          </p:nvSpPr>
          <p:spPr>
            <a:xfrm>
              <a:off x="2009351" y="2130457"/>
              <a:ext cx="1085850" cy="1075082"/>
            </a:xfrm>
            <a:prstGeom prst="ellipse">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36" dirty="0"/>
            </a:p>
          </p:txBody>
        </p:sp>
        <p:sp>
          <p:nvSpPr>
            <p:cNvPr id="63" name="מלבן 62"/>
            <p:cNvSpPr/>
            <p:nvPr/>
          </p:nvSpPr>
          <p:spPr>
            <a:xfrm>
              <a:off x="2102294" y="2124827"/>
              <a:ext cx="882135" cy="1129750"/>
            </a:xfrm>
            <a:prstGeom prst="rect">
              <a:avLst/>
            </a:prstGeom>
          </p:spPr>
          <p:txBody>
            <a:bodyPr wrap="square">
              <a:spAutoFit/>
            </a:bodyPr>
            <a:lstStyle/>
            <a:p>
              <a:pPr algn="ctr"/>
              <a:r>
                <a:rPr lang="he-IL" sz="1055" b="1" dirty="0">
                  <a:solidFill>
                    <a:schemeClr val="bg1"/>
                  </a:solidFill>
                </a:rPr>
                <a:t>מנהל פרויקט עירוני- </a:t>
              </a:r>
              <a:r>
                <a:rPr lang="he-IL" sz="1055" dirty="0">
                  <a:solidFill>
                    <a:schemeClr val="bg1"/>
                  </a:solidFill>
                </a:rPr>
                <a:t>אגף הנכסים</a:t>
              </a:r>
            </a:p>
          </p:txBody>
        </p:sp>
      </p:grpSp>
      <p:cxnSp>
        <p:nvCxnSpPr>
          <p:cNvPr id="64" name="מחבר חץ ישר 63"/>
          <p:cNvCxnSpPr/>
          <p:nvPr/>
        </p:nvCxnSpPr>
        <p:spPr>
          <a:xfrm flipH="1">
            <a:off x="4453065" y="3091997"/>
            <a:ext cx="2468" cy="18174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מחבר חץ ישר 64"/>
          <p:cNvCxnSpPr/>
          <p:nvPr/>
        </p:nvCxnSpPr>
        <p:spPr>
          <a:xfrm flipV="1">
            <a:off x="3687671" y="3712859"/>
            <a:ext cx="206152" cy="1657"/>
          </a:xfrm>
          <a:prstGeom prst="straightConnector1">
            <a:avLst/>
          </a:prstGeom>
          <a:ln w="190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6" name="מחבר חץ ישר 65"/>
          <p:cNvCxnSpPr/>
          <p:nvPr/>
        </p:nvCxnSpPr>
        <p:spPr>
          <a:xfrm flipV="1">
            <a:off x="1040237" y="3826932"/>
            <a:ext cx="147946" cy="59484"/>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sp>
        <p:nvSpPr>
          <p:cNvPr id="67" name="אליפסה 66"/>
          <p:cNvSpPr/>
          <p:nvPr/>
        </p:nvSpPr>
        <p:spPr>
          <a:xfrm>
            <a:off x="4008655" y="4491105"/>
            <a:ext cx="894957" cy="872945"/>
          </a:xfrm>
          <a:prstGeom prst="ellipse">
            <a:avLst/>
          </a:prstGeom>
          <a:solidFill>
            <a:srgbClr val="176E9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36" dirty="0"/>
              <a:t>גורמים עירוניים</a:t>
            </a:r>
          </a:p>
        </p:txBody>
      </p:sp>
      <p:sp>
        <p:nvSpPr>
          <p:cNvPr id="68" name="אליפסה 67"/>
          <p:cNvSpPr/>
          <p:nvPr/>
        </p:nvSpPr>
        <p:spPr>
          <a:xfrm>
            <a:off x="5182304" y="3293100"/>
            <a:ext cx="937816" cy="872945"/>
          </a:xfrm>
          <a:prstGeom prst="ellipse">
            <a:avLst/>
          </a:prstGeom>
          <a:solidFill>
            <a:srgbClr val="045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36" dirty="0"/>
              <a:t>גורמים חוץ עירוניים</a:t>
            </a:r>
          </a:p>
        </p:txBody>
      </p:sp>
      <p:cxnSp>
        <p:nvCxnSpPr>
          <p:cNvPr id="69" name="מחבר חץ ישר 68"/>
          <p:cNvCxnSpPr/>
          <p:nvPr/>
        </p:nvCxnSpPr>
        <p:spPr>
          <a:xfrm flipH="1">
            <a:off x="4971872" y="3712994"/>
            <a:ext cx="201197" cy="0"/>
          </a:xfrm>
          <a:prstGeom prst="straightConnector1">
            <a:avLst/>
          </a:prstGeom>
          <a:ln w="190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70" name="קבוצה 69"/>
          <p:cNvGrpSpPr/>
          <p:nvPr/>
        </p:nvGrpSpPr>
        <p:grpSpPr>
          <a:xfrm>
            <a:off x="390840" y="3037583"/>
            <a:ext cx="661056" cy="584626"/>
            <a:chOff x="3452905" y="3914331"/>
            <a:chExt cx="1233319" cy="1075082"/>
          </a:xfrm>
          <a:solidFill>
            <a:srgbClr val="F4CD6C">
              <a:alpha val="30000"/>
            </a:srgbClr>
          </a:solidFill>
        </p:grpSpPr>
        <p:sp>
          <p:nvSpPr>
            <p:cNvPr id="71" name="אליפסה 70"/>
            <p:cNvSpPr/>
            <p:nvPr/>
          </p:nvSpPr>
          <p:spPr>
            <a:xfrm>
              <a:off x="3542722" y="3914331"/>
              <a:ext cx="1085850"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72" name="מלבן 71"/>
            <p:cNvSpPr/>
            <p:nvPr/>
          </p:nvSpPr>
          <p:spPr>
            <a:xfrm>
              <a:off x="3452905" y="4156478"/>
              <a:ext cx="1233319" cy="638631"/>
            </a:xfrm>
            <a:prstGeom prst="rect">
              <a:avLst/>
            </a:prstGeom>
            <a:noFill/>
            <a:ln>
              <a:noFill/>
            </a:ln>
          </p:spPr>
          <p:txBody>
            <a:bodyPr wrap="square">
              <a:spAutoFit/>
            </a:bodyPr>
            <a:lstStyle/>
            <a:p>
              <a:pPr algn="ctr"/>
              <a:r>
                <a:rPr lang="he-IL" sz="812" dirty="0"/>
                <a:t>בטיחות המשתמש</a:t>
              </a:r>
            </a:p>
          </p:txBody>
        </p:sp>
      </p:grpSp>
      <p:grpSp>
        <p:nvGrpSpPr>
          <p:cNvPr id="73" name="קבוצה 72"/>
          <p:cNvGrpSpPr/>
          <p:nvPr/>
        </p:nvGrpSpPr>
        <p:grpSpPr>
          <a:xfrm>
            <a:off x="2738273" y="3293100"/>
            <a:ext cx="884512" cy="872944"/>
            <a:chOff x="1363249" y="2466906"/>
            <a:chExt cx="1089328" cy="1075082"/>
          </a:xfrm>
        </p:grpSpPr>
        <p:sp>
          <p:nvSpPr>
            <p:cNvPr id="74" name="אליפסה 73"/>
            <p:cNvSpPr/>
            <p:nvPr/>
          </p:nvSpPr>
          <p:spPr>
            <a:xfrm>
              <a:off x="1363249" y="2466906"/>
              <a:ext cx="1085850" cy="1075082"/>
            </a:xfrm>
            <a:prstGeom prst="ellipse">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36" dirty="0">
                <a:solidFill>
                  <a:schemeClr val="tx1"/>
                </a:solidFill>
              </a:endParaRPr>
            </a:p>
          </p:txBody>
        </p:sp>
        <p:sp>
          <p:nvSpPr>
            <p:cNvPr id="75" name="מלבן 74"/>
            <p:cNvSpPr/>
            <p:nvPr/>
          </p:nvSpPr>
          <p:spPr>
            <a:xfrm>
              <a:off x="1363249" y="2564218"/>
              <a:ext cx="1089328" cy="839060"/>
            </a:xfrm>
            <a:prstGeom prst="rect">
              <a:avLst/>
            </a:prstGeom>
          </p:spPr>
          <p:txBody>
            <a:bodyPr wrap="square">
              <a:spAutoFit/>
            </a:bodyPr>
            <a:lstStyle/>
            <a:p>
              <a:pPr algn="ctr"/>
              <a:r>
                <a:rPr lang="he-IL" sz="1016" b="1" dirty="0"/>
                <a:t>מנהל פרויקט הנדסי </a:t>
              </a:r>
              <a:r>
                <a:rPr lang="he-IL" sz="1016" dirty="0"/>
                <a:t>– </a:t>
              </a:r>
              <a:r>
                <a:rPr lang="he-IL" sz="866" dirty="0"/>
                <a:t>חברה עירונית/ צוות ליווי ובקרה</a:t>
              </a:r>
            </a:p>
          </p:txBody>
        </p:sp>
      </p:grpSp>
      <p:cxnSp>
        <p:nvCxnSpPr>
          <p:cNvPr id="76" name="מחבר חץ ישר 75"/>
          <p:cNvCxnSpPr/>
          <p:nvPr/>
        </p:nvCxnSpPr>
        <p:spPr>
          <a:xfrm>
            <a:off x="3736711" y="2633253"/>
            <a:ext cx="174789" cy="0"/>
          </a:xfrm>
          <a:prstGeom prst="straightConnector1">
            <a:avLst/>
          </a:prstGeom>
          <a:ln w="22225">
            <a:solidFill>
              <a:srgbClr val="BCBEC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7" name="מחבר חץ ישר 76"/>
          <p:cNvCxnSpPr/>
          <p:nvPr/>
        </p:nvCxnSpPr>
        <p:spPr>
          <a:xfrm>
            <a:off x="3165618" y="3122532"/>
            <a:ext cx="0" cy="136057"/>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מחבר חץ ישר 77"/>
          <p:cNvCxnSpPr/>
          <p:nvPr/>
        </p:nvCxnSpPr>
        <p:spPr>
          <a:xfrm flipV="1">
            <a:off x="3604579" y="2988498"/>
            <a:ext cx="457331" cy="432761"/>
          </a:xfrm>
          <a:prstGeom prst="straightConnector1">
            <a:avLst/>
          </a:prstGeom>
          <a:ln w="22225">
            <a:solidFill>
              <a:srgbClr val="BCBEC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9" name="מחבר חץ ישר 78"/>
          <p:cNvCxnSpPr/>
          <p:nvPr/>
        </p:nvCxnSpPr>
        <p:spPr>
          <a:xfrm>
            <a:off x="3170477" y="2028797"/>
            <a:ext cx="0" cy="136057"/>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מחבר חץ ישר 79"/>
          <p:cNvCxnSpPr/>
          <p:nvPr/>
        </p:nvCxnSpPr>
        <p:spPr>
          <a:xfrm>
            <a:off x="3627284" y="1878851"/>
            <a:ext cx="470111" cy="434680"/>
          </a:xfrm>
          <a:prstGeom prst="straightConnector1">
            <a:avLst/>
          </a:prstGeom>
          <a:ln w="22225">
            <a:solidFill>
              <a:srgbClr val="BCBEC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1" name="מלבן 80"/>
          <p:cNvSpPr/>
          <p:nvPr/>
        </p:nvSpPr>
        <p:spPr>
          <a:xfrm>
            <a:off x="2259376" y="671583"/>
            <a:ext cx="5468541" cy="321782"/>
          </a:xfrm>
          <a:prstGeom prst="rect">
            <a:avLst/>
          </a:prstGeom>
        </p:spPr>
        <p:txBody>
          <a:bodyPr wrap="none">
            <a:spAutoFit/>
          </a:bodyPr>
          <a:lstStyle/>
          <a:p>
            <a:pPr algn="ctr"/>
            <a:r>
              <a:rPr lang="he-IL" sz="1461" b="1" dirty="0">
                <a:solidFill>
                  <a:srgbClr val="1F497D"/>
                </a:solidFill>
                <a:latin typeface="Blender" panose="02020003050405020304" pitchFamily="18" charset="-79"/>
                <a:cs typeface="Blender" panose="02020003050405020304" pitchFamily="18" charset="-79"/>
              </a:rPr>
              <a:t>מהעברת מקל ועד סיום הפרויקט (בדק ואחזקה) -  אבן דרך 6-11</a:t>
            </a:r>
            <a:r>
              <a:rPr lang="he-IL" sz="1461" b="1" dirty="0">
                <a:solidFill>
                  <a:srgbClr val="1F497D"/>
                </a:solidFill>
              </a:rPr>
              <a:t> </a:t>
            </a:r>
          </a:p>
        </p:txBody>
      </p:sp>
      <p:cxnSp>
        <p:nvCxnSpPr>
          <p:cNvPr id="82" name="מחבר חץ ישר 81"/>
          <p:cNvCxnSpPr/>
          <p:nvPr/>
        </p:nvCxnSpPr>
        <p:spPr>
          <a:xfrm flipV="1">
            <a:off x="4453064" y="4209787"/>
            <a:ext cx="3380" cy="23586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מחבר חץ ישר 82"/>
          <p:cNvCxnSpPr/>
          <p:nvPr/>
        </p:nvCxnSpPr>
        <p:spPr>
          <a:xfrm flipH="1" flipV="1">
            <a:off x="3569539" y="4101883"/>
            <a:ext cx="444476" cy="466096"/>
          </a:xfrm>
          <a:prstGeom prst="straightConnector1">
            <a:avLst/>
          </a:prstGeom>
          <a:ln w="22225">
            <a:solidFill>
              <a:srgbClr val="BCBEC0"/>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84" name="קבוצה 83"/>
          <p:cNvGrpSpPr/>
          <p:nvPr/>
        </p:nvGrpSpPr>
        <p:grpSpPr>
          <a:xfrm>
            <a:off x="458941" y="3676568"/>
            <a:ext cx="584626" cy="584626"/>
            <a:chOff x="3542722" y="3914331"/>
            <a:chExt cx="1090723" cy="1075082"/>
          </a:xfrm>
          <a:solidFill>
            <a:srgbClr val="F4CD6C">
              <a:alpha val="30000"/>
            </a:srgbClr>
          </a:solidFill>
        </p:grpSpPr>
        <p:sp>
          <p:nvSpPr>
            <p:cNvPr id="85" name="אליפסה 84"/>
            <p:cNvSpPr/>
            <p:nvPr/>
          </p:nvSpPr>
          <p:spPr>
            <a:xfrm>
              <a:off x="3542722" y="3914331"/>
              <a:ext cx="1085850"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86" name="מלבן 85"/>
            <p:cNvSpPr/>
            <p:nvPr/>
          </p:nvSpPr>
          <p:spPr>
            <a:xfrm>
              <a:off x="3555117" y="4105926"/>
              <a:ext cx="1078328" cy="638631"/>
            </a:xfrm>
            <a:prstGeom prst="rect">
              <a:avLst/>
            </a:prstGeom>
            <a:noFill/>
            <a:ln>
              <a:noFill/>
            </a:ln>
          </p:spPr>
          <p:txBody>
            <a:bodyPr wrap="square">
              <a:spAutoFit/>
            </a:bodyPr>
            <a:lstStyle/>
            <a:p>
              <a:pPr algn="ctr"/>
              <a:r>
                <a:rPr lang="he-IL" sz="812" dirty="0"/>
                <a:t>הנהלת המינהל</a:t>
              </a:r>
            </a:p>
          </p:txBody>
        </p:sp>
      </p:grpSp>
      <p:grpSp>
        <p:nvGrpSpPr>
          <p:cNvPr id="87" name="קבוצה 86"/>
          <p:cNvGrpSpPr/>
          <p:nvPr/>
        </p:nvGrpSpPr>
        <p:grpSpPr>
          <a:xfrm>
            <a:off x="966688" y="4169671"/>
            <a:ext cx="584626" cy="584626"/>
            <a:chOff x="3542722" y="3868519"/>
            <a:chExt cx="1085850" cy="1075082"/>
          </a:xfrm>
          <a:solidFill>
            <a:srgbClr val="F4CD6C">
              <a:alpha val="30000"/>
            </a:srgbClr>
          </a:solidFill>
        </p:grpSpPr>
        <p:sp>
          <p:nvSpPr>
            <p:cNvPr id="88" name="אליפסה 87"/>
            <p:cNvSpPr/>
            <p:nvPr/>
          </p:nvSpPr>
          <p:spPr>
            <a:xfrm>
              <a:off x="3542722" y="3868519"/>
              <a:ext cx="1085850"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89" name="מלבן 88"/>
            <p:cNvSpPr/>
            <p:nvPr/>
          </p:nvSpPr>
          <p:spPr>
            <a:xfrm>
              <a:off x="3619138" y="4083439"/>
              <a:ext cx="933021" cy="638631"/>
            </a:xfrm>
            <a:prstGeom prst="rect">
              <a:avLst/>
            </a:prstGeom>
            <a:noFill/>
            <a:ln>
              <a:noFill/>
            </a:ln>
          </p:spPr>
          <p:txBody>
            <a:bodyPr wrap="square">
              <a:spAutoFit/>
            </a:bodyPr>
            <a:lstStyle/>
            <a:p>
              <a:pPr algn="ctr"/>
              <a:r>
                <a:rPr lang="he-IL" sz="812" dirty="0"/>
                <a:t>גורם מתחזק</a:t>
              </a:r>
            </a:p>
          </p:txBody>
        </p:sp>
      </p:grpSp>
      <p:grpSp>
        <p:nvGrpSpPr>
          <p:cNvPr id="90" name="קבוצה 89"/>
          <p:cNvGrpSpPr/>
          <p:nvPr/>
        </p:nvGrpSpPr>
        <p:grpSpPr>
          <a:xfrm>
            <a:off x="1601796" y="2576385"/>
            <a:ext cx="660194" cy="584626"/>
            <a:chOff x="3401734" y="3851598"/>
            <a:chExt cx="1231711" cy="1075082"/>
          </a:xfrm>
          <a:solidFill>
            <a:srgbClr val="F4CD6C">
              <a:alpha val="30000"/>
            </a:srgbClr>
          </a:solidFill>
        </p:grpSpPr>
        <p:sp>
          <p:nvSpPr>
            <p:cNvPr id="91" name="אליפסה 90"/>
            <p:cNvSpPr/>
            <p:nvPr/>
          </p:nvSpPr>
          <p:spPr>
            <a:xfrm>
              <a:off x="3478812" y="3851598"/>
              <a:ext cx="1085849"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92" name="מלבן 91"/>
            <p:cNvSpPr/>
            <p:nvPr/>
          </p:nvSpPr>
          <p:spPr>
            <a:xfrm>
              <a:off x="3401734" y="3985893"/>
              <a:ext cx="1231711" cy="638631"/>
            </a:xfrm>
            <a:prstGeom prst="rect">
              <a:avLst/>
            </a:prstGeom>
            <a:noFill/>
            <a:ln>
              <a:noFill/>
            </a:ln>
          </p:spPr>
          <p:txBody>
            <a:bodyPr wrap="square">
              <a:spAutoFit/>
            </a:bodyPr>
            <a:lstStyle/>
            <a:p>
              <a:pPr algn="ctr"/>
              <a:r>
                <a:rPr lang="he-IL" sz="812" dirty="0"/>
                <a:t>פרוגרמות </a:t>
              </a:r>
              <a:r>
                <a:rPr lang="he-IL" sz="812" dirty="0" err="1"/>
                <a:t>ואיפיון</a:t>
              </a:r>
              <a:endParaRPr lang="he-IL" sz="812" dirty="0"/>
            </a:p>
          </p:txBody>
        </p:sp>
      </p:grpSp>
      <p:grpSp>
        <p:nvGrpSpPr>
          <p:cNvPr id="93" name="קבוצה 92"/>
          <p:cNvGrpSpPr/>
          <p:nvPr/>
        </p:nvGrpSpPr>
        <p:grpSpPr>
          <a:xfrm>
            <a:off x="1000536" y="2625729"/>
            <a:ext cx="584626" cy="604362"/>
            <a:chOff x="3542722" y="3914331"/>
            <a:chExt cx="1085850" cy="1111378"/>
          </a:xfrm>
          <a:solidFill>
            <a:srgbClr val="F4CD6C">
              <a:alpha val="30000"/>
            </a:srgbClr>
          </a:solidFill>
        </p:grpSpPr>
        <p:sp>
          <p:nvSpPr>
            <p:cNvPr id="94" name="אליפסה 93"/>
            <p:cNvSpPr/>
            <p:nvPr/>
          </p:nvSpPr>
          <p:spPr>
            <a:xfrm>
              <a:off x="3542722" y="3914331"/>
              <a:ext cx="1085850"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95" name="מלבן 94"/>
            <p:cNvSpPr/>
            <p:nvPr/>
          </p:nvSpPr>
          <p:spPr>
            <a:xfrm>
              <a:off x="3556268" y="3920725"/>
              <a:ext cx="993204" cy="1104984"/>
            </a:xfrm>
            <a:prstGeom prst="rect">
              <a:avLst/>
            </a:prstGeom>
            <a:noFill/>
            <a:ln>
              <a:noFill/>
            </a:ln>
          </p:spPr>
          <p:txBody>
            <a:bodyPr wrap="square">
              <a:spAutoFit/>
            </a:bodyPr>
            <a:lstStyle/>
            <a:p>
              <a:pPr algn="ctr"/>
              <a:r>
                <a:rPr lang="he-IL" sz="812" dirty="0"/>
                <a:t>רכזות גיל/ מנהלי מרחבים</a:t>
              </a:r>
            </a:p>
          </p:txBody>
        </p:sp>
      </p:grpSp>
      <p:grpSp>
        <p:nvGrpSpPr>
          <p:cNvPr id="96" name="קבוצה 95"/>
          <p:cNvGrpSpPr/>
          <p:nvPr/>
        </p:nvGrpSpPr>
        <p:grpSpPr>
          <a:xfrm>
            <a:off x="1782219" y="4142488"/>
            <a:ext cx="592537" cy="584626"/>
            <a:chOff x="3528025" y="3914331"/>
            <a:chExt cx="1100545" cy="1075082"/>
          </a:xfrm>
          <a:solidFill>
            <a:srgbClr val="F4CD6C">
              <a:alpha val="30000"/>
            </a:srgbClr>
          </a:solidFill>
        </p:grpSpPr>
        <p:sp>
          <p:nvSpPr>
            <p:cNvPr id="97" name="אליפסה 96"/>
            <p:cNvSpPr/>
            <p:nvPr/>
          </p:nvSpPr>
          <p:spPr>
            <a:xfrm>
              <a:off x="3542720" y="3914331"/>
              <a:ext cx="1085850" cy="107508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98" name="מלבן 97"/>
            <p:cNvSpPr/>
            <p:nvPr/>
          </p:nvSpPr>
          <p:spPr>
            <a:xfrm>
              <a:off x="3528025" y="4018057"/>
              <a:ext cx="1035634" cy="871809"/>
            </a:xfrm>
            <a:prstGeom prst="rect">
              <a:avLst/>
            </a:prstGeom>
            <a:noFill/>
            <a:ln>
              <a:noFill/>
            </a:ln>
          </p:spPr>
          <p:txBody>
            <a:bodyPr wrap="square">
              <a:spAutoFit/>
            </a:bodyPr>
            <a:lstStyle/>
            <a:p>
              <a:pPr algn="ctr"/>
              <a:r>
                <a:rPr lang="he-IL" sz="812" dirty="0"/>
                <a:t>לקוח קצה/  משתמש</a:t>
              </a:r>
            </a:p>
          </p:txBody>
        </p:sp>
      </p:grpSp>
      <p:cxnSp>
        <p:nvCxnSpPr>
          <p:cNvPr id="99" name="מחבר חץ ישר 98"/>
          <p:cNvCxnSpPr/>
          <p:nvPr/>
        </p:nvCxnSpPr>
        <p:spPr>
          <a:xfrm>
            <a:off x="1043398" y="3413720"/>
            <a:ext cx="144785" cy="74293"/>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מחבר חץ ישר 99"/>
          <p:cNvCxnSpPr/>
          <p:nvPr/>
        </p:nvCxnSpPr>
        <p:spPr>
          <a:xfrm flipH="1">
            <a:off x="1880059" y="3213257"/>
            <a:ext cx="47175" cy="112184"/>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מחבר חץ ישר 100"/>
          <p:cNvCxnSpPr/>
          <p:nvPr/>
        </p:nvCxnSpPr>
        <p:spPr>
          <a:xfrm>
            <a:off x="1401165" y="3191220"/>
            <a:ext cx="58786" cy="97969"/>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מחבר חץ ישר 101"/>
          <p:cNvCxnSpPr/>
          <p:nvPr/>
        </p:nvCxnSpPr>
        <p:spPr>
          <a:xfrm flipV="1">
            <a:off x="1365834" y="4089823"/>
            <a:ext cx="11603" cy="120133"/>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מחבר חץ ישר 102"/>
          <p:cNvCxnSpPr/>
          <p:nvPr/>
        </p:nvCxnSpPr>
        <p:spPr>
          <a:xfrm flipH="1" flipV="1">
            <a:off x="1880452" y="4064472"/>
            <a:ext cx="44800" cy="92993"/>
          </a:xfrm>
          <a:prstGeom prst="straightConnector1">
            <a:avLst/>
          </a:prstGeom>
          <a:ln>
            <a:solidFill>
              <a:srgbClr val="BCBEC0"/>
            </a:solidFill>
            <a:tailEnd type="triangle"/>
          </a:ln>
        </p:spPr>
        <p:style>
          <a:lnRef idx="1">
            <a:schemeClr val="accent1"/>
          </a:lnRef>
          <a:fillRef idx="0">
            <a:schemeClr val="accent1"/>
          </a:fillRef>
          <a:effectRef idx="0">
            <a:schemeClr val="accent1"/>
          </a:effectRef>
          <a:fontRef idx="minor">
            <a:schemeClr val="tx1"/>
          </a:fontRef>
        </p:style>
      </p:cxnSp>
      <p:grpSp>
        <p:nvGrpSpPr>
          <p:cNvPr id="104" name="קבוצה 103"/>
          <p:cNvGrpSpPr/>
          <p:nvPr/>
        </p:nvGrpSpPr>
        <p:grpSpPr>
          <a:xfrm>
            <a:off x="1190984" y="3293101"/>
            <a:ext cx="881688" cy="872945"/>
            <a:chOff x="3542722" y="3914331"/>
            <a:chExt cx="1085850" cy="1075082"/>
          </a:xfrm>
        </p:grpSpPr>
        <p:sp>
          <p:nvSpPr>
            <p:cNvPr id="105" name="אליפסה 104"/>
            <p:cNvSpPr/>
            <p:nvPr/>
          </p:nvSpPr>
          <p:spPr>
            <a:xfrm>
              <a:off x="3542722" y="3914331"/>
              <a:ext cx="1085850" cy="1075082"/>
            </a:xfrm>
            <a:prstGeom prst="ellipse">
              <a:avLst/>
            </a:prstGeom>
            <a:solidFill>
              <a:srgbClr val="E2B12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974" dirty="0">
                <a:solidFill>
                  <a:schemeClr val="tx1"/>
                </a:solidFill>
              </a:endParaRPr>
            </a:p>
          </p:txBody>
        </p:sp>
        <p:sp>
          <p:nvSpPr>
            <p:cNvPr id="106" name="מלבן 105"/>
            <p:cNvSpPr/>
            <p:nvPr/>
          </p:nvSpPr>
          <p:spPr>
            <a:xfrm>
              <a:off x="3546483" y="3991446"/>
              <a:ext cx="1078327" cy="926875"/>
            </a:xfrm>
            <a:prstGeom prst="rect">
              <a:avLst/>
            </a:prstGeom>
            <a:ln>
              <a:noFill/>
            </a:ln>
          </p:spPr>
          <p:txBody>
            <a:bodyPr wrap="square">
              <a:spAutoFit/>
            </a:bodyPr>
            <a:lstStyle/>
            <a:p>
              <a:pPr algn="ctr"/>
              <a:r>
                <a:rPr lang="he-IL" sz="1055" dirty="0"/>
                <a:t>מנהל תחום בניה במינהל הרלוונטי (</a:t>
              </a:r>
              <a:r>
                <a:rPr lang="en-US" sz="1055" dirty="0"/>
                <a:t>(P.O.C</a:t>
              </a:r>
              <a:endParaRPr lang="he-IL" sz="1055" dirty="0"/>
            </a:p>
          </p:txBody>
        </p:sp>
      </p:grpSp>
      <p:pic>
        <p:nvPicPr>
          <p:cNvPr id="107" name="תמונה 106"/>
          <p:cNvPicPr>
            <a:picLocks noChangeAspect="1"/>
          </p:cNvPicPr>
          <p:nvPr/>
        </p:nvPicPr>
        <p:blipFill>
          <a:blip r:embed="rId2"/>
          <a:stretch>
            <a:fillRect/>
          </a:stretch>
        </p:blipFill>
        <p:spPr>
          <a:xfrm>
            <a:off x="6729859" y="1811695"/>
            <a:ext cx="2451804" cy="3960982"/>
          </a:xfrm>
          <a:prstGeom prst="rect">
            <a:avLst/>
          </a:prstGeom>
        </p:spPr>
      </p:pic>
      <p:sp>
        <p:nvSpPr>
          <p:cNvPr id="108" name="מלבן 107"/>
          <p:cNvSpPr/>
          <p:nvPr/>
        </p:nvSpPr>
        <p:spPr>
          <a:xfrm>
            <a:off x="6781537" y="1839038"/>
            <a:ext cx="1742260" cy="2359855"/>
          </a:xfrm>
          <a:prstGeom prst="rect">
            <a:avLst/>
          </a:prstGeom>
          <a:solidFill>
            <a:srgbClr val="FFFFFF">
              <a:alpha val="6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61"/>
          </a:p>
        </p:txBody>
      </p:sp>
      <p:cxnSp>
        <p:nvCxnSpPr>
          <p:cNvPr id="110" name="מחבר חץ ישר 109"/>
          <p:cNvCxnSpPr/>
          <p:nvPr/>
        </p:nvCxnSpPr>
        <p:spPr>
          <a:xfrm>
            <a:off x="2259376" y="3711207"/>
            <a:ext cx="263521" cy="1655"/>
          </a:xfrm>
          <a:prstGeom prst="straightConnector1">
            <a:avLst/>
          </a:prstGeom>
          <a:ln w="190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11" name="כותרת 1"/>
          <p:cNvSpPr txBox="1">
            <a:spLocks/>
          </p:cNvSpPr>
          <p:nvPr/>
        </p:nvSpPr>
        <p:spPr>
          <a:xfrm>
            <a:off x="2193996" y="229781"/>
            <a:ext cx="5756947" cy="501865"/>
          </a:xfrm>
          <a:prstGeom prst="rect">
            <a:avLst/>
          </a:prstGeom>
        </p:spPr>
        <p:txBody>
          <a:bodyPr vert="horz" lIns="91381" tIns="45691" rIns="91381" bIns="45691"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399" b="1" dirty="0" smtClean="0">
                <a:solidFill>
                  <a:srgbClr val="014C94"/>
                </a:solidFill>
                <a:latin typeface="Blender" pitchFamily="18" charset="-79"/>
                <a:cs typeface="Blender" pitchFamily="18" charset="-79"/>
              </a:rPr>
              <a:t>בעלי תפקידים - </a:t>
            </a:r>
            <a:r>
              <a:rPr lang="he-IL" sz="2399" b="1" dirty="0" err="1" smtClean="0">
                <a:solidFill>
                  <a:srgbClr val="014C94"/>
                </a:solidFill>
                <a:latin typeface="Blender" pitchFamily="18" charset="-79"/>
                <a:cs typeface="Blender" pitchFamily="18" charset="-79"/>
              </a:rPr>
              <a:t>פרויקטי</a:t>
            </a:r>
            <a:r>
              <a:rPr lang="he-IL" sz="2399" b="1" dirty="0" smtClean="0">
                <a:solidFill>
                  <a:srgbClr val="014C94"/>
                </a:solidFill>
                <a:latin typeface="Blender" pitchFamily="18" charset="-79"/>
                <a:cs typeface="Blender" pitchFamily="18" charset="-79"/>
              </a:rPr>
              <a:t> יזם</a:t>
            </a:r>
            <a:endParaRPr lang="he-IL" sz="2399"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2080329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2439960" y="3501008"/>
            <a:ext cx="1637132" cy="363769"/>
          </a:xfrm>
          <a:prstGeom prst="rect">
            <a:avLst/>
          </a:prstGeom>
          <a:solidFill>
            <a:srgbClr val="00B0F0">
              <a:alpha val="40000"/>
            </a:srgb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949"/>
          </a:p>
        </p:txBody>
      </p:sp>
      <p:pic>
        <p:nvPicPr>
          <p:cNvPr id="6" name="תמונה 5"/>
          <p:cNvPicPr>
            <a:picLocks noChangeAspect="1"/>
          </p:cNvPicPr>
          <p:nvPr/>
        </p:nvPicPr>
        <p:blipFill rotWithShape="1">
          <a:blip r:embed="rId2">
            <a:clrChange>
              <a:clrFrom>
                <a:srgbClr val="FFFFFF"/>
              </a:clrFrom>
              <a:clrTo>
                <a:srgbClr val="FFFFFF">
                  <a:alpha val="0"/>
                </a:srgbClr>
              </a:clrTo>
            </a:clrChange>
          </a:blip>
          <a:srcRect t="737" r="10434"/>
          <a:stretch/>
        </p:blipFill>
        <p:spPr>
          <a:xfrm rot="5400000">
            <a:off x="5110643" y="1835130"/>
            <a:ext cx="5439003" cy="3168352"/>
          </a:xfrm>
          <a:prstGeom prst="rect">
            <a:avLst/>
          </a:prstGeom>
        </p:spPr>
      </p:pic>
      <p:pic>
        <p:nvPicPr>
          <p:cNvPr id="8" name="תמונה 7"/>
          <p:cNvPicPr>
            <a:picLocks noChangeAspect="1"/>
          </p:cNvPicPr>
          <p:nvPr/>
        </p:nvPicPr>
        <p:blipFill>
          <a:blip r:embed="rId3">
            <a:clrChange>
              <a:clrFrom>
                <a:srgbClr val="FFFFFF"/>
              </a:clrFrom>
              <a:clrTo>
                <a:srgbClr val="FFFFFF">
                  <a:alpha val="0"/>
                </a:srgbClr>
              </a:clrTo>
            </a:clrChange>
          </a:blip>
          <a:stretch>
            <a:fillRect/>
          </a:stretch>
        </p:blipFill>
        <p:spPr>
          <a:xfrm rot="5400000">
            <a:off x="338461" y="1828632"/>
            <a:ext cx="5550320" cy="3240360"/>
          </a:xfrm>
          <a:prstGeom prst="rect">
            <a:avLst/>
          </a:prstGeom>
        </p:spPr>
      </p:pic>
      <p:sp>
        <p:nvSpPr>
          <p:cNvPr id="7" name="כותרת 1"/>
          <p:cNvSpPr txBox="1">
            <a:spLocks/>
          </p:cNvSpPr>
          <p:nvPr/>
        </p:nvSpPr>
        <p:spPr>
          <a:xfrm>
            <a:off x="0" y="229781"/>
            <a:ext cx="9899650" cy="501865"/>
          </a:xfrm>
          <a:prstGeom prst="rect">
            <a:avLst/>
          </a:prstGeom>
        </p:spPr>
        <p:txBody>
          <a:bodyPr vert="horz" lIns="91381" tIns="45691" rIns="91381" bIns="45691"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אבן דרך " דיון </a:t>
            </a:r>
            <a:r>
              <a:rPr lang="he-IL" sz="2400" b="1" dirty="0" err="1" smtClean="0">
                <a:solidFill>
                  <a:srgbClr val="014C94"/>
                </a:solidFill>
                <a:latin typeface="Blender" pitchFamily="18" charset="-79"/>
                <a:cs typeface="Blender" pitchFamily="18" charset="-79"/>
              </a:rPr>
              <a:t>תגמירים</a:t>
            </a:r>
            <a:r>
              <a:rPr lang="he-IL" sz="2400" b="1" dirty="0" smtClean="0">
                <a:solidFill>
                  <a:srgbClr val="014C94"/>
                </a:solidFill>
                <a:latin typeface="Blender" pitchFamily="18" charset="-79"/>
                <a:cs typeface="Blender" pitchFamily="18" charset="-79"/>
              </a:rPr>
              <a:t>" על רקע ציר תכנון וציר רישוי</a:t>
            </a:r>
            <a:endParaRPr lang="he-IL" sz="2400"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1936775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18727" y="904652"/>
            <a:ext cx="9899650" cy="2308324"/>
          </a:xfrm>
          <a:prstGeom prst="rect">
            <a:avLst/>
          </a:prstGeom>
          <a:noFill/>
        </p:spPr>
        <p:txBody>
          <a:bodyPr wrap="square" rtlCol="1">
            <a:spAutoFit/>
          </a:bodyPr>
          <a:lstStyle/>
          <a:p>
            <a:pPr marL="704850" lvl="1" indent="-342900">
              <a:lnSpc>
                <a:spcPct val="200000"/>
              </a:lnSpc>
              <a:buFont typeface="+mj-lt"/>
              <a:buAutoNum type="arabicPeriod"/>
              <a:defRPr/>
            </a:pPr>
            <a:r>
              <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rPr>
              <a:t>היזם</a:t>
            </a:r>
          </a:p>
          <a:p>
            <a:pPr marL="704850" lvl="1" indent="-342900">
              <a:lnSpc>
                <a:spcPct val="200000"/>
              </a:lnSpc>
              <a:buFont typeface="+mj-lt"/>
              <a:buAutoNum type="arabicPeriod"/>
              <a:defRPr/>
            </a:pPr>
            <a:r>
              <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rPr>
              <a:t>תיאור </a:t>
            </a:r>
            <a:r>
              <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rPr>
              <a:t>הפרויקט </a:t>
            </a:r>
            <a:r>
              <a:rPr lang="he-IL" b="1"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היזמי כולל </a:t>
            </a:r>
            <a:r>
              <a:rPr lang="he-IL" b="1" dirty="0" err="1" smtClean="0">
                <a:solidFill>
                  <a:srgbClr val="00B0F0"/>
                </a:solidFill>
                <a:latin typeface="Blender" panose="02020003050405020304" pitchFamily="18" charset="-79"/>
                <a:ea typeface="Verdana" panose="020B0604030504040204" pitchFamily="34" charset="0"/>
                <a:cs typeface="Blender" panose="02020003050405020304" pitchFamily="18" charset="-79"/>
              </a:rPr>
              <a:t>הדמייה</a:t>
            </a:r>
            <a:r>
              <a:rPr lang="he-IL" b="1"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 </a:t>
            </a:r>
            <a:endPar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endParaRPr>
          </a:p>
          <a:p>
            <a:pPr marL="704850" lvl="1" indent="-342900">
              <a:lnSpc>
                <a:spcPct val="200000"/>
              </a:lnSpc>
              <a:buFont typeface="+mj-lt"/>
              <a:buAutoNum type="arabicPeriod"/>
              <a:defRPr/>
            </a:pPr>
            <a:r>
              <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rPr>
              <a:t>תיאור הפרויקט הציבורי </a:t>
            </a:r>
            <a:r>
              <a:rPr lang="he-IL"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a:t>
            </a:r>
            <a:r>
              <a:rPr lang="he-IL" b="1"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 </a:t>
            </a:r>
            <a:r>
              <a:rPr lang="he-IL"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תכניות כולל העמדת ריהוט</a:t>
            </a:r>
            <a:endParaRPr lang="he-IL" dirty="0">
              <a:solidFill>
                <a:srgbClr val="00B0F0"/>
              </a:solidFill>
              <a:latin typeface="Blender" panose="02020003050405020304" pitchFamily="18" charset="-79"/>
              <a:ea typeface="Verdana" panose="020B0604030504040204" pitchFamily="34" charset="0"/>
              <a:cs typeface="Blender" panose="02020003050405020304" pitchFamily="18" charset="-79"/>
            </a:endParaRPr>
          </a:p>
          <a:p>
            <a:pPr marL="704850" lvl="1" indent="-342900">
              <a:lnSpc>
                <a:spcPct val="200000"/>
              </a:lnSpc>
              <a:buFont typeface="+mj-lt"/>
              <a:buAutoNum type="arabicPeriod"/>
              <a:defRPr/>
            </a:pPr>
            <a:r>
              <a:rPr lang="he-IL" b="1"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לוח </a:t>
            </a:r>
            <a:r>
              <a:rPr lang="he-IL" b="1" dirty="0">
                <a:solidFill>
                  <a:srgbClr val="00B0F0"/>
                </a:solidFill>
                <a:latin typeface="Blender" panose="02020003050405020304" pitchFamily="18" charset="-79"/>
                <a:ea typeface="Verdana" panose="020B0604030504040204" pitchFamily="34" charset="0"/>
                <a:cs typeface="Blender" panose="02020003050405020304" pitchFamily="18" charset="-79"/>
              </a:rPr>
              <a:t>איכון </a:t>
            </a:r>
            <a:r>
              <a:rPr lang="he-IL" b="1"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מלא </a:t>
            </a:r>
            <a:r>
              <a:rPr lang="he-IL" dirty="0" smtClean="0">
                <a:solidFill>
                  <a:srgbClr val="00B0F0"/>
                </a:solidFill>
                <a:latin typeface="Blender" panose="02020003050405020304" pitchFamily="18" charset="-79"/>
                <a:ea typeface="Verdana" panose="020B0604030504040204" pitchFamily="34" charset="0"/>
                <a:cs typeface="Blender" panose="02020003050405020304" pitchFamily="18" charset="-79"/>
              </a:rPr>
              <a:t>(בעלי תפקידים) </a:t>
            </a:r>
            <a:r>
              <a:rPr lang="he-IL" dirty="0">
                <a:solidFill>
                  <a:srgbClr val="00B0F0"/>
                </a:solidFill>
                <a:latin typeface="Blender" panose="02020003050405020304" pitchFamily="18" charset="-79"/>
                <a:ea typeface="Verdana" panose="020B0604030504040204" pitchFamily="34" charset="0"/>
                <a:cs typeface="Blender" panose="02020003050405020304" pitchFamily="18" charset="-79"/>
              </a:rPr>
              <a:t>- צוות ניהול ותכנון מטעם היזם+ צוות ליווי ובקרה עירוני. </a:t>
            </a:r>
            <a:endParaRPr lang="he-IL" dirty="0" smtClean="0">
              <a:solidFill>
                <a:srgbClr val="00B0F0"/>
              </a:solidFill>
              <a:latin typeface="Blender" panose="02020003050405020304" pitchFamily="18" charset="-79"/>
              <a:ea typeface="Verdana" panose="020B0604030504040204" pitchFamily="34" charset="0"/>
              <a:cs typeface="Blender" panose="02020003050405020304" pitchFamily="18" charset="-79"/>
            </a:endParaRPr>
          </a:p>
        </p:txBody>
      </p:sp>
      <p:sp>
        <p:nvSpPr>
          <p:cNvPr id="27" name="כותרת 1"/>
          <p:cNvSpPr txBox="1">
            <a:spLocks/>
          </p:cNvSpPr>
          <p:nvPr/>
        </p:nvSpPr>
        <p:spPr>
          <a:xfrm>
            <a:off x="0" y="229781"/>
            <a:ext cx="9899650" cy="501865"/>
          </a:xfrm>
          <a:prstGeom prst="rect">
            <a:avLst/>
          </a:prstGeom>
        </p:spPr>
        <p:txBody>
          <a:bodyPr vert="horz" lIns="91381" tIns="45691" rIns="91381" bIns="45691"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כללי: הצגת הפרויקט</a:t>
            </a:r>
            <a:endParaRPr lang="he-IL" sz="2400" dirty="0">
              <a:solidFill>
                <a:srgbClr val="014C94"/>
              </a:solidFill>
              <a:latin typeface="Blender" pitchFamily="18" charset="-79"/>
              <a:cs typeface="Blender" pitchFamily="18" charset="-79"/>
            </a:endParaRPr>
          </a:p>
        </p:txBody>
      </p:sp>
    </p:spTree>
    <p:extLst>
      <p:ext uri="{BB962C8B-B14F-4D97-AF65-F5344CB8AC3E}">
        <p14:creationId xmlns:p14="http://schemas.microsoft.com/office/powerpoint/2010/main" val="1978967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anose="02020003050405020304" pitchFamily="18" charset="-79"/>
                <a:cs typeface="Blender" pitchFamily="18" charset="-79"/>
              </a:rPr>
              <a:t>גמר כללי</a:t>
            </a:r>
            <a:endParaRPr lang="he-IL" sz="2400" dirty="0">
              <a:solidFill>
                <a:srgbClr val="014C94"/>
              </a:solidFill>
              <a:latin typeface="Blender" pitchFamily="18" charset="-79"/>
              <a:cs typeface="Blender" pitchFamily="18" charset="-79"/>
            </a:endParaRPr>
          </a:p>
        </p:txBody>
      </p:sp>
      <p:sp>
        <p:nvSpPr>
          <p:cNvPr id="26" name="מלבן 25"/>
          <p:cNvSpPr/>
          <p:nvPr/>
        </p:nvSpPr>
        <p:spPr>
          <a:xfrm>
            <a:off x="4698397" y="908722"/>
            <a:ext cx="4787932" cy="5112566"/>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7" name="TextBox 26"/>
          <p:cNvSpPr txBox="1"/>
          <p:nvPr/>
        </p:nvSpPr>
        <p:spPr>
          <a:xfrm>
            <a:off x="6629377" y="1052014"/>
            <a:ext cx="2626386"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תכנית </a:t>
            </a:r>
            <a:r>
              <a:rPr lang="he-IL" dirty="0" smtClean="0">
                <a:solidFill>
                  <a:srgbClr val="00B0F0"/>
                </a:solidFill>
                <a:latin typeface="Blender" panose="02020003050405020304" pitchFamily="18" charset="-79"/>
                <a:cs typeface="Blender" panose="02020003050405020304" pitchFamily="18" charset="-79"/>
              </a:rPr>
              <a:t>כללית, </a:t>
            </a:r>
            <a:r>
              <a:rPr lang="he-IL" dirty="0">
                <a:solidFill>
                  <a:srgbClr val="00B0F0"/>
                </a:solidFill>
                <a:latin typeface="Blender" panose="02020003050405020304" pitchFamily="18" charset="-79"/>
                <a:cs typeface="Blender" panose="02020003050405020304" pitchFamily="18" charset="-79"/>
              </a:rPr>
              <a:t>עם סימון מיקום חומרי הגמר</a:t>
            </a:r>
          </a:p>
        </p:txBody>
      </p:sp>
      <p:sp>
        <p:nvSpPr>
          <p:cNvPr id="35" name="מלבן 34"/>
          <p:cNvSpPr/>
          <p:nvPr/>
        </p:nvSpPr>
        <p:spPr>
          <a:xfrm>
            <a:off x="557337" y="3633130"/>
            <a:ext cx="3818766"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6" name="TextBox 35"/>
          <p:cNvSpPr txBox="1"/>
          <p:nvPr/>
        </p:nvSpPr>
        <p:spPr>
          <a:xfrm>
            <a:off x="622833" y="3668039"/>
            <a:ext cx="2501365" cy="646331"/>
          </a:xfrm>
          <a:prstGeom prst="rect">
            <a:avLst/>
          </a:prstGeom>
          <a:solidFill>
            <a:schemeClr val="bg1"/>
          </a:solidFill>
        </p:spPr>
        <p:txBody>
          <a:bodyPr wrap="square" rtlCol="1">
            <a:spAutoFit/>
          </a:bodyPr>
          <a:lstStyle/>
          <a:p>
            <a:r>
              <a:rPr lang="he-IL" dirty="0" smtClean="0">
                <a:solidFill>
                  <a:srgbClr val="00B0F0"/>
                </a:solidFill>
                <a:latin typeface="Blender" panose="02020003050405020304" pitchFamily="18" charset="-79"/>
                <a:cs typeface="Blender" panose="02020003050405020304" pitchFamily="18" charset="-79"/>
              </a:rPr>
              <a:t>חתך/חזית פנימית </a:t>
            </a:r>
            <a:r>
              <a:rPr lang="he-IL" dirty="0">
                <a:solidFill>
                  <a:srgbClr val="00B0F0"/>
                </a:solidFill>
                <a:latin typeface="Blender" panose="02020003050405020304" pitchFamily="18" charset="-79"/>
                <a:cs typeface="Blender" panose="02020003050405020304" pitchFamily="18" charset="-79"/>
              </a:rPr>
              <a:t>עם סימון מיקום חומרי הגמר</a:t>
            </a:r>
          </a:p>
        </p:txBody>
      </p:sp>
      <p:sp>
        <p:nvSpPr>
          <p:cNvPr id="56" name="TextBox 55"/>
          <p:cNvSpPr txBox="1"/>
          <p:nvPr/>
        </p:nvSpPr>
        <p:spPr>
          <a:xfrm>
            <a:off x="2642236" y="5157192"/>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57" name="TextBox 56"/>
          <p:cNvSpPr txBox="1"/>
          <p:nvPr/>
        </p:nvSpPr>
        <p:spPr>
          <a:xfrm>
            <a:off x="1873516" y="4302388"/>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58" name="TextBox 57"/>
          <p:cNvSpPr txBox="1"/>
          <p:nvPr/>
        </p:nvSpPr>
        <p:spPr>
          <a:xfrm>
            <a:off x="3618771" y="4083998"/>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59" name="TextBox 58"/>
          <p:cNvSpPr txBox="1"/>
          <p:nvPr/>
        </p:nvSpPr>
        <p:spPr>
          <a:xfrm>
            <a:off x="5487140" y="2198992"/>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60" name="TextBox 59"/>
          <p:cNvSpPr txBox="1"/>
          <p:nvPr/>
        </p:nvSpPr>
        <p:spPr>
          <a:xfrm>
            <a:off x="5950729" y="2774949"/>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cxnSp>
        <p:nvCxnSpPr>
          <p:cNvPr id="13" name="מחבר חץ ישר 12"/>
          <p:cNvCxnSpPr>
            <a:stCxn id="60" idx="3"/>
          </p:cNvCxnSpPr>
          <p:nvPr/>
        </p:nvCxnSpPr>
        <p:spPr>
          <a:xfrm>
            <a:off x="6213487" y="2921143"/>
            <a:ext cx="284510" cy="225174"/>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2" name="מחבר חץ ישר 61"/>
          <p:cNvCxnSpPr>
            <a:stCxn id="59" idx="3"/>
          </p:cNvCxnSpPr>
          <p:nvPr/>
        </p:nvCxnSpPr>
        <p:spPr>
          <a:xfrm>
            <a:off x="5749898" y="2345186"/>
            <a:ext cx="200830"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4" name="מחבר חץ ישר 63"/>
          <p:cNvCxnSpPr>
            <a:stCxn id="57" idx="3"/>
          </p:cNvCxnSpPr>
          <p:nvPr/>
        </p:nvCxnSpPr>
        <p:spPr>
          <a:xfrm>
            <a:off x="2136274" y="4448582"/>
            <a:ext cx="120648"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6" name="מחבר חץ ישר 65"/>
          <p:cNvCxnSpPr/>
          <p:nvPr/>
        </p:nvCxnSpPr>
        <p:spPr>
          <a:xfrm flipH="1">
            <a:off x="2400939" y="5303386"/>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7" name="מחבר חץ ישר 66"/>
          <p:cNvCxnSpPr/>
          <p:nvPr/>
        </p:nvCxnSpPr>
        <p:spPr>
          <a:xfrm flipH="1">
            <a:off x="3430220" y="4230192"/>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grpSp>
        <p:nvGrpSpPr>
          <p:cNvPr id="68" name="קבוצה 67"/>
          <p:cNvGrpSpPr/>
          <p:nvPr/>
        </p:nvGrpSpPr>
        <p:grpSpPr>
          <a:xfrm>
            <a:off x="595122" y="881563"/>
            <a:ext cx="3818766" cy="2563195"/>
            <a:chOff x="560512" y="908721"/>
            <a:chExt cx="3024336" cy="2563195"/>
          </a:xfrm>
        </p:grpSpPr>
        <p:sp>
          <p:nvSpPr>
            <p:cNvPr id="69" name="מלבן 68"/>
            <p:cNvSpPr/>
            <p:nvPr/>
          </p:nvSpPr>
          <p:spPr>
            <a:xfrm>
              <a:off x="560512"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0" name="TextBox 69"/>
            <p:cNvSpPr txBox="1"/>
            <p:nvPr/>
          </p:nvSpPr>
          <p:spPr>
            <a:xfrm>
              <a:off x="632522" y="98072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1" name="TextBox 70"/>
            <p:cNvSpPr txBox="1"/>
            <p:nvPr/>
          </p:nvSpPr>
          <p:spPr>
            <a:xfrm>
              <a:off x="1713449"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72" name="מלבן 71"/>
            <p:cNvSpPr/>
            <p:nvPr/>
          </p:nvSpPr>
          <p:spPr>
            <a:xfrm>
              <a:off x="2139675"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3" name="TextBox 72"/>
            <p:cNvSpPr txBox="1"/>
            <p:nvPr/>
          </p:nvSpPr>
          <p:spPr>
            <a:xfrm>
              <a:off x="2175888" y="980728"/>
              <a:ext cx="1086830"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4" name="TextBox 73"/>
            <p:cNvSpPr txBox="1"/>
            <p:nvPr/>
          </p:nvSpPr>
          <p:spPr>
            <a:xfrm>
              <a:off x="3292612"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75" name="מלבן 74"/>
            <p:cNvSpPr/>
            <p:nvPr/>
          </p:nvSpPr>
          <p:spPr>
            <a:xfrm>
              <a:off x="560512"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6" name="TextBox 75"/>
            <p:cNvSpPr txBox="1"/>
            <p:nvPr/>
          </p:nvSpPr>
          <p:spPr>
            <a:xfrm>
              <a:off x="632522"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7" name="TextBox 76"/>
            <p:cNvSpPr txBox="1"/>
            <p:nvPr/>
          </p:nvSpPr>
          <p:spPr>
            <a:xfrm>
              <a:off x="1713449"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78" name="מלבן 77"/>
            <p:cNvSpPr/>
            <p:nvPr/>
          </p:nvSpPr>
          <p:spPr>
            <a:xfrm>
              <a:off x="2139675"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9" name="TextBox 78"/>
            <p:cNvSpPr txBox="1"/>
            <p:nvPr/>
          </p:nvSpPr>
          <p:spPr>
            <a:xfrm>
              <a:off x="2211685"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0" name="TextBox 79"/>
            <p:cNvSpPr txBox="1"/>
            <p:nvPr/>
          </p:nvSpPr>
          <p:spPr>
            <a:xfrm>
              <a:off x="3292612"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sp>
          <p:nvSpPr>
            <p:cNvPr id="81" name="מלבן 80"/>
            <p:cNvSpPr/>
            <p:nvPr/>
          </p:nvSpPr>
          <p:spPr>
            <a:xfrm>
              <a:off x="2139675" y="2649082"/>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82" name="TextBox 81"/>
            <p:cNvSpPr txBox="1"/>
            <p:nvPr/>
          </p:nvSpPr>
          <p:spPr>
            <a:xfrm>
              <a:off x="2211683" y="2721089"/>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3" name="TextBox 82"/>
            <p:cNvSpPr txBox="1"/>
            <p:nvPr/>
          </p:nvSpPr>
          <p:spPr>
            <a:xfrm>
              <a:off x="3292611" y="3146317"/>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6</a:t>
              </a:r>
            </a:p>
          </p:txBody>
        </p:sp>
        <p:sp>
          <p:nvSpPr>
            <p:cNvPr id="84" name="מלבן 83"/>
            <p:cNvSpPr/>
            <p:nvPr/>
          </p:nvSpPr>
          <p:spPr>
            <a:xfrm>
              <a:off x="560512" y="265275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85" name="TextBox 84"/>
            <p:cNvSpPr txBox="1"/>
            <p:nvPr/>
          </p:nvSpPr>
          <p:spPr>
            <a:xfrm>
              <a:off x="632520" y="272475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6" name="TextBox 85"/>
            <p:cNvSpPr txBox="1"/>
            <p:nvPr/>
          </p:nvSpPr>
          <p:spPr>
            <a:xfrm>
              <a:off x="1713448" y="314998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5</a:t>
              </a:r>
            </a:p>
          </p:txBody>
        </p:sp>
      </p:grpSp>
    </p:spTree>
    <p:extLst>
      <p:ext uri="{BB962C8B-B14F-4D97-AF65-F5344CB8AC3E}">
        <p14:creationId xmlns:p14="http://schemas.microsoft.com/office/powerpoint/2010/main" val="3272451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anose="02020003050405020304" pitchFamily="18" charset="-79"/>
                <a:cs typeface="Blender" pitchFamily="18" charset="-79"/>
              </a:rPr>
              <a:t>גמר מטבחונים</a:t>
            </a:r>
            <a:endParaRPr lang="he-IL" sz="2400" dirty="0">
              <a:solidFill>
                <a:srgbClr val="014C94"/>
              </a:solidFill>
              <a:latin typeface="Blender" pitchFamily="18" charset="-79"/>
              <a:cs typeface="Blender" pitchFamily="18" charset="-79"/>
            </a:endParaRPr>
          </a:p>
        </p:txBody>
      </p:sp>
      <p:grpSp>
        <p:nvGrpSpPr>
          <p:cNvPr id="31" name="קבוצה 30"/>
          <p:cNvGrpSpPr/>
          <p:nvPr/>
        </p:nvGrpSpPr>
        <p:grpSpPr>
          <a:xfrm>
            <a:off x="557337" y="908722"/>
            <a:ext cx="4824536" cy="5192007"/>
            <a:chOff x="560512" y="908721"/>
            <a:chExt cx="4824536" cy="5192007"/>
          </a:xfrm>
        </p:grpSpPr>
        <p:sp>
          <p:nvSpPr>
            <p:cNvPr id="2" name="מלבן 1"/>
            <p:cNvSpPr/>
            <p:nvPr/>
          </p:nvSpPr>
          <p:spPr>
            <a:xfrm>
              <a:off x="560512"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8" name="TextBox 7"/>
            <p:cNvSpPr txBox="1"/>
            <p:nvPr/>
          </p:nvSpPr>
          <p:spPr>
            <a:xfrm>
              <a:off x="874885" y="1176350"/>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0" name="TextBox 9"/>
            <p:cNvSpPr txBox="1"/>
            <p:nvPr/>
          </p:nvSpPr>
          <p:spPr>
            <a:xfrm>
              <a:off x="2341954"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1</a:t>
              </a:r>
            </a:p>
          </p:txBody>
        </p:sp>
        <p:sp>
          <p:nvSpPr>
            <p:cNvPr id="14" name="מלבן 13"/>
            <p:cNvSpPr/>
            <p:nvPr/>
          </p:nvSpPr>
          <p:spPr>
            <a:xfrm>
              <a:off x="3079653" y="908721"/>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5" name="TextBox 14"/>
            <p:cNvSpPr txBox="1"/>
            <p:nvPr/>
          </p:nvSpPr>
          <p:spPr>
            <a:xfrm>
              <a:off x="3494650" y="1176350"/>
              <a:ext cx="1576025"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6" name="TextBox 15"/>
            <p:cNvSpPr txBox="1"/>
            <p:nvPr/>
          </p:nvSpPr>
          <p:spPr>
            <a:xfrm>
              <a:off x="4861095" y="2135973"/>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2</a:t>
              </a:r>
            </a:p>
          </p:txBody>
        </p:sp>
        <p:sp>
          <p:nvSpPr>
            <p:cNvPr id="17" name="מלבן 16"/>
            <p:cNvSpPr/>
            <p:nvPr/>
          </p:nvSpPr>
          <p:spPr>
            <a:xfrm>
              <a:off x="560512"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18" name="TextBox 17"/>
            <p:cNvSpPr txBox="1"/>
            <p:nvPr/>
          </p:nvSpPr>
          <p:spPr>
            <a:xfrm>
              <a:off x="874885"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19" name="TextBox 18"/>
            <p:cNvSpPr txBox="1"/>
            <p:nvPr/>
          </p:nvSpPr>
          <p:spPr>
            <a:xfrm>
              <a:off x="2341954"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3</a:t>
              </a:r>
            </a:p>
          </p:txBody>
        </p:sp>
        <p:sp>
          <p:nvSpPr>
            <p:cNvPr id="20" name="מלבן 19"/>
            <p:cNvSpPr/>
            <p:nvPr/>
          </p:nvSpPr>
          <p:spPr>
            <a:xfrm>
              <a:off x="3079653" y="2675074"/>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1" name="TextBox 20"/>
            <p:cNvSpPr txBox="1"/>
            <p:nvPr/>
          </p:nvSpPr>
          <p:spPr>
            <a:xfrm>
              <a:off x="3394026" y="2942703"/>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2" name="TextBox 21"/>
            <p:cNvSpPr txBox="1"/>
            <p:nvPr/>
          </p:nvSpPr>
          <p:spPr>
            <a:xfrm>
              <a:off x="4861095" y="3902325"/>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4</a:t>
              </a:r>
            </a:p>
          </p:txBody>
        </p:sp>
        <p:sp>
          <p:nvSpPr>
            <p:cNvPr id="23" name="מלבן 22"/>
            <p:cNvSpPr/>
            <p:nvPr/>
          </p:nvSpPr>
          <p:spPr>
            <a:xfrm>
              <a:off x="3079653" y="4433996"/>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4" name="TextBox 23"/>
            <p:cNvSpPr txBox="1"/>
            <p:nvPr/>
          </p:nvSpPr>
          <p:spPr>
            <a:xfrm>
              <a:off x="3394024" y="4701625"/>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25" name="TextBox 24"/>
            <p:cNvSpPr txBox="1"/>
            <p:nvPr/>
          </p:nvSpPr>
          <p:spPr>
            <a:xfrm>
              <a:off x="4861094" y="5661248"/>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6</a:t>
              </a:r>
            </a:p>
          </p:txBody>
        </p:sp>
        <p:sp>
          <p:nvSpPr>
            <p:cNvPr id="28" name="מלבן 27"/>
            <p:cNvSpPr/>
            <p:nvPr/>
          </p:nvSpPr>
          <p:spPr>
            <a:xfrm>
              <a:off x="560512" y="4441427"/>
              <a:ext cx="2305395" cy="1659301"/>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9" name="TextBox 28"/>
            <p:cNvSpPr txBox="1"/>
            <p:nvPr/>
          </p:nvSpPr>
          <p:spPr>
            <a:xfrm>
              <a:off x="874883" y="4709056"/>
              <a:ext cx="1676651" cy="646331"/>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30" name="TextBox 29"/>
            <p:cNvSpPr txBox="1"/>
            <p:nvPr/>
          </p:nvSpPr>
          <p:spPr>
            <a:xfrm>
              <a:off x="2341953" y="5668679"/>
              <a:ext cx="419163" cy="369332"/>
            </a:xfrm>
            <a:prstGeom prst="rect">
              <a:avLst/>
            </a:prstGeom>
            <a:noFill/>
            <a:ln w="3175">
              <a:solidFill>
                <a:srgbClr val="014C94"/>
              </a:solidFill>
            </a:ln>
          </p:spPr>
          <p:txBody>
            <a:bodyPr wrap="square" rtlCol="1">
              <a:spAutoFit/>
            </a:bodyPr>
            <a:lstStyle/>
            <a:p>
              <a:pPr algn="ctr"/>
              <a:r>
                <a:rPr lang="he-IL" dirty="0">
                  <a:solidFill>
                    <a:srgbClr val="014C94"/>
                  </a:solidFill>
                  <a:latin typeface="Blender" panose="02020003050405020304" pitchFamily="18" charset="-79"/>
                  <a:cs typeface="Blender" panose="02020003050405020304" pitchFamily="18" charset="-79"/>
                </a:rPr>
                <a:t>5</a:t>
              </a:r>
            </a:p>
          </p:txBody>
        </p:sp>
      </p:grpSp>
      <p:sp>
        <p:nvSpPr>
          <p:cNvPr id="27" name="TextBox 26"/>
          <p:cNvSpPr txBox="1"/>
          <p:nvPr/>
        </p:nvSpPr>
        <p:spPr>
          <a:xfrm>
            <a:off x="5597897" y="755661"/>
            <a:ext cx="3744416" cy="4770537"/>
          </a:xfrm>
          <a:prstGeom prst="rect">
            <a:avLst/>
          </a:prstGeom>
          <a:noFill/>
        </p:spPr>
        <p:txBody>
          <a:bodyPr wrap="square" rtlCol="1">
            <a:spAutoFit/>
          </a:bodyPr>
          <a:lstStyle/>
          <a:p>
            <a:r>
              <a:rPr lang="he-IL" sz="1600" b="1" dirty="0">
                <a:solidFill>
                  <a:srgbClr val="00B0F0"/>
                </a:solidFill>
                <a:latin typeface="Blender" panose="02020003050405020304" pitchFamily="18" charset="-79"/>
                <a:cs typeface="Blender" panose="02020003050405020304" pitchFamily="18" charset="-79"/>
              </a:rPr>
              <a:t>1. </a:t>
            </a:r>
            <a:r>
              <a:rPr lang="he-IL" sz="1600" b="1" dirty="0" smtClean="0">
                <a:solidFill>
                  <a:srgbClr val="00B0F0"/>
                </a:solidFill>
                <a:latin typeface="Blender" panose="02020003050405020304" pitchFamily="18" charset="-79"/>
                <a:cs typeface="Blender" panose="02020003050405020304" pitchFamily="18" charset="-79"/>
              </a:rPr>
              <a:t>רכיב במבנה: (רצפה, תקרה, קירות, נגרות, מסגרות וכיו"ב)</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2</a:t>
            </a:r>
            <a:r>
              <a:rPr lang="he-IL" sz="1600" dirty="0">
                <a:solidFill>
                  <a:srgbClr val="00B0F0"/>
                </a:solidFill>
                <a:latin typeface="Blender" panose="02020003050405020304" pitchFamily="18" charset="-79"/>
                <a:cs typeface="Blender" panose="02020003050405020304" pitchFamily="18" charset="-79"/>
              </a:rPr>
              <a:t>.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3.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br>
              <a:rPr lang="he-IL" sz="1600" dirty="0">
                <a:solidFill>
                  <a:srgbClr val="00B0F0"/>
                </a:solidFill>
                <a:latin typeface="Blender" panose="02020003050405020304" pitchFamily="18" charset="-79"/>
                <a:cs typeface="Blender" panose="02020003050405020304" pitchFamily="18" charset="-79"/>
              </a:rPr>
            </a:br>
            <a:endParaRPr lang="he-IL" sz="1600" dirty="0">
              <a:solidFill>
                <a:srgbClr val="00B0F0"/>
              </a:solidFill>
              <a:latin typeface="Blender" panose="02020003050405020304" pitchFamily="18" charset="-79"/>
              <a:cs typeface="Blender" panose="02020003050405020304" pitchFamily="18" charset="-79"/>
            </a:endParaRPr>
          </a:p>
          <a:p>
            <a:r>
              <a:rPr lang="he-IL" sz="1600" b="1" dirty="0">
                <a:solidFill>
                  <a:srgbClr val="00B0F0"/>
                </a:solidFill>
                <a:latin typeface="Blender" panose="02020003050405020304" pitchFamily="18" charset="-79"/>
                <a:cs typeface="Blender" panose="02020003050405020304" pitchFamily="18" charset="-79"/>
              </a:rPr>
              <a:t>4. </a:t>
            </a:r>
            <a:r>
              <a:rPr lang="he-IL" sz="1600" b="1" dirty="0" smtClean="0">
                <a:solidFill>
                  <a:srgbClr val="00B0F0"/>
                </a:solidFill>
                <a:latin typeface="Blender" panose="02020003050405020304" pitchFamily="18" charset="-79"/>
                <a:cs typeface="Blender" panose="02020003050405020304" pitchFamily="18" charset="-79"/>
              </a:rPr>
              <a:t>רכיב במבנה:</a:t>
            </a:r>
            <a:endParaRPr lang="he-IL" sz="1600" b="1" dirty="0">
              <a:solidFill>
                <a:srgbClr val="00B0F0"/>
              </a:solidFill>
              <a:latin typeface="Blender" panose="02020003050405020304" pitchFamily="18" charset="-79"/>
              <a:cs typeface="Blender" panose="02020003050405020304" pitchFamily="18" charset="-79"/>
            </a:endParaRPr>
          </a:p>
          <a:p>
            <a:r>
              <a:rPr lang="he-IL" sz="1600" dirty="0">
                <a:solidFill>
                  <a:srgbClr val="00B0F0"/>
                </a:solidFill>
                <a:latin typeface="Blender" panose="02020003050405020304" pitchFamily="18" charset="-79"/>
                <a:cs typeface="Blender" panose="02020003050405020304" pitchFamily="18" charset="-79"/>
              </a:rPr>
              <a:t>תיאור החומר </a:t>
            </a:r>
            <a:r>
              <a:rPr lang="he-IL" sz="1600" dirty="0" smtClean="0">
                <a:solidFill>
                  <a:srgbClr val="00B0F0"/>
                </a:solidFill>
                <a:latin typeface="Blender" panose="02020003050405020304" pitchFamily="18" charset="-79"/>
                <a:cs typeface="Blender" panose="02020003050405020304" pitchFamily="18" charset="-79"/>
              </a:rPr>
              <a:t>- </a:t>
            </a:r>
            <a:r>
              <a:rPr lang="he-IL" sz="1600" dirty="0">
                <a:solidFill>
                  <a:srgbClr val="00B0F0"/>
                </a:solidFill>
                <a:latin typeface="Blender" panose="02020003050405020304" pitchFamily="18" charset="-79"/>
                <a:cs typeface="Blender" panose="02020003050405020304" pitchFamily="18" charset="-79"/>
              </a:rPr>
              <a:t>דגם, מידות, חברה, סוג וגוון</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a:t>
            </a:r>
          </a:p>
          <a:p>
            <a:r>
              <a:rPr lang="he-IL" sz="1600" dirty="0">
                <a:solidFill>
                  <a:srgbClr val="00B0F0"/>
                </a:solidFill>
                <a:latin typeface="Blender" panose="02020003050405020304" pitchFamily="18" charset="-79"/>
                <a:cs typeface="Blender" panose="02020003050405020304" pitchFamily="18" charset="-79"/>
              </a:rPr>
              <a:t>יש להציג את כל החומרים שיבואו לכדי שימוש: חיפוי קירות</a:t>
            </a:r>
            <a:r>
              <a:rPr lang="he-IL" sz="1600" dirty="0" smtClean="0">
                <a:solidFill>
                  <a:srgbClr val="00B0F0"/>
                </a:solidFill>
                <a:latin typeface="Blender" panose="02020003050405020304" pitchFamily="18" charset="-79"/>
                <a:cs typeface="Blender" panose="02020003050405020304" pitchFamily="18" charset="-79"/>
              </a:rPr>
              <a:t>; תקרות; ריצוף כולל </a:t>
            </a:r>
            <a:r>
              <a:rPr lang="en-US" sz="1600" dirty="0" smtClean="0">
                <a:solidFill>
                  <a:srgbClr val="00B0F0"/>
                </a:solidFill>
                <a:latin typeface="Blender" panose="02020003050405020304" pitchFamily="18" charset="-79"/>
                <a:cs typeface="Blender" panose="02020003050405020304" pitchFamily="18" charset="-79"/>
              </a:rPr>
              <a:t>R</a:t>
            </a:r>
            <a:r>
              <a:rPr lang="he-IL" sz="1600" dirty="0" smtClean="0">
                <a:solidFill>
                  <a:srgbClr val="00B0F0"/>
                </a:solidFill>
                <a:latin typeface="Blender" panose="02020003050405020304" pitchFamily="18" charset="-79"/>
                <a:cs typeface="Blender" panose="02020003050405020304" pitchFamily="18" charset="-79"/>
              </a:rPr>
              <a:t>; רובה</a:t>
            </a:r>
            <a:r>
              <a:rPr lang="he-IL" sz="1600" dirty="0">
                <a:solidFill>
                  <a:srgbClr val="00B0F0"/>
                </a:solidFill>
                <a:latin typeface="Blender" panose="02020003050405020304" pitchFamily="18" charset="-79"/>
                <a:cs typeface="Blender" panose="02020003050405020304" pitchFamily="18" charset="-79"/>
              </a:rPr>
              <a:t>; </a:t>
            </a:r>
            <a:r>
              <a:rPr lang="he-IL" sz="1600" dirty="0" smtClean="0">
                <a:solidFill>
                  <a:srgbClr val="00B0F0"/>
                </a:solidFill>
                <a:latin typeface="Blender" panose="02020003050405020304" pitchFamily="18" charset="-79"/>
                <a:cs typeface="Blender" panose="02020003050405020304" pitchFamily="18" charset="-79"/>
              </a:rPr>
              <a:t>משטחים; </a:t>
            </a:r>
            <a:r>
              <a:rPr lang="he-IL" sz="1600" dirty="0">
                <a:solidFill>
                  <a:srgbClr val="00B0F0"/>
                </a:solidFill>
                <a:latin typeface="Blender" panose="02020003050405020304" pitchFamily="18" charset="-79"/>
                <a:cs typeface="Blender" panose="02020003050405020304" pitchFamily="18" charset="-79"/>
              </a:rPr>
              <a:t>גמר </a:t>
            </a:r>
            <a:r>
              <a:rPr lang="he-IL" sz="1600" dirty="0" smtClean="0">
                <a:solidFill>
                  <a:srgbClr val="00B0F0"/>
                </a:solidFill>
                <a:latin typeface="Blender" panose="02020003050405020304" pitchFamily="18" charset="-79"/>
                <a:cs typeface="Blender" panose="02020003050405020304" pitchFamily="18" charset="-79"/>
              </a:rPr>
              <a:t>ארונות וגו'.</a:t>
            </a:r>
            <a:endParaRPr lang="he-IL" sz="1600" dirty="0">
              <a:solidFill>
                <a:srgbClr val="00B0F0"/>
              </a:solidFill>
              <a:latin typeface="Blender" panose="02020003050405020304" pitchFamily="18" charset="-79"/>
              <a:cs typeface="Blender" panose="02020003050405020304" pitchFamily="18" charset="-79"/>
            </a:endParaRPr>
          </a:p>
          <a:p>
            <a:endParaRPr lang="he-IL" sz="1600" dirty="0">
              <a:latin typeface="Blender" panose="02020003050405020304" pitchFamily="18" charset="-79"/>
              <a:cs typeface="Blender" panose="02020003050405020304" pitchFamily="18" charset="-79"/>
            </a:endParaRPr>
          </a:p>
        </p:txBody>
      </p:sp>
    </p:spTree>
    <p:extLst>
      <p:ext uri="{BB962C8B-B14F-4D97-AF65-F5344CB8AC3E}">
        <p14:creationId xmlns:p14="http://schemas.microsoft.com/office/powerpoint/2010/main" val="120821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2069329" y="227729"/>
            <a:ext cx="5760640" cy="50218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14C94"/>
                </a:solidFill>
                <a:latin typeface="Blender" pitchFamily="18" charset="-79"/>
                <a:cs typeface="Blender" pitchFamily="18" charset="-79"/>
              </a:rPr>
              <a:t>גמר מטבחונים</a:t>
            </a:r>
            <a:endParaRPr lang="he-IL" sz="2400" dirty="0">
              <a:solidFill>
                <a:srgbClr val="014C94"/>
              </a:solidFill>
              <a:latin typeface="Blender" pitchFamily="18" charset="-79"/>
              <a:cs typeface="Blender" pitchFamily="18" charset="-79"/>
            </a:endParaRPr>
          </a:p>
        </p:txBody>
      </p:sp>
      <p:sp>
        <p:nvSpPr>
          <p:cNvPr id="26" name="מלבן 25"/>
          <p:cNvSpPr/>
          <p:nvPr/>
        </p:nvSpPr>
        <p:spPr>
          <a:xfrm>
            <a:off x="4698397" y="908722"/>
            <a:ext cx="4787932" cy="2592287"/>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27" name="TextBox 26"/>
          <p:cNvSpPr txBox="1"/>
          <p:nvPr/>
        </p:nvSpPr>
        <p:spPr>
          <a:xfrm>
            <a:off x="6629377" y="1052014"/>
            <a:ext cx="2626386" cy="923330"/>
          </a:xfrm>
          <a:prstGeom prst="rect">
            <a:avLst/>
          </a:prstGeom>
          <a:noFill/>
        </p:spPr>
        <p:txBody>
          <a:bodyPr wrap="square" rtlCol="1">
            <a:spAutoFit/>
          </a:bodyPr>
          <a:lstStyle/>
          <a:p>
            <a:r>
              <a:rPr lang="he-IL" dirty="0">
                <a:solidFill>
                  <a:srgbClr val="00B0F0"/>
                </a:solidFill>
                <a:latin typeface="Blender" panose="02020003050405020304" pitchFamily="18" charset="-79"/>
                <a:cs typeface="Blender" panose="02020003050405020304" pitchFamily="18" charset="-79"/>
              </a:rPr>
              <a:t>תכנית מטבחון לדוגמא, עם סימון מיקום חומרי הגמר</a:t>
            </a:r>
          </a:p>
        </p:txBody>
      </p:sp>
      <p:sp>
        <p:nvSpPr>
          <p:cNvPr id="32" name="מלבן 31"/>
          <p:cNvSpPr/>
          <p:nvPr/>
        </p:nvSpPr>
        <p:spPr>
          <a:xfrm>
            <a:off x="5885930" y="3633130"/>
            <a:ext cx="3600399"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4" name="מלבן 33"/>
          <p:cNvSpPr/>
          <p:nvPr/>
        </p:nvSpPr>
        <p:spPr>
          <a:xfrm>
            <a:off x="557337" y="3633130"/>
            <a:ext cx="2376265"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5" name="מלבן 34"/>
          <p:cNvSpPr/>
          <p:nvPr/>
        </p:nvSpPr>
        <p:spPr>
          <a:xfrm>
            <a:off x="3077617" y="3633130"/>
            <a:ext cx="2662904" cy="2388158"/>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Blender" panose="02020003050405020304" pitchFamily="18" charset="-79"/>
              <a:cs typeface="Blender" panose="02020003050405020304" pitchFamily="18" charset="-79"/>
            </a:endParaRPr>
          </a:p>
        </p:txBody>
      </p:sp>
      <p:sp>
        <p:nvSpPr>
          <p:cNvPr id="36" name="TextBox 35"/>
          <p:cNvSpPr txBox="1"/>
          <p:nvPr/>
        </p:nvSpPr>
        <p:spPr>
          <a:xfrm>
            <a:off x="1012752" y="3933056"/>
            <a:ext cx="4295301" cy="369332"/>
          </a:xfrm>
          <a:prstGeom prst="rect">
            <a:avLst/>
          </a:prstGeom>
          <a:solidFill>
            <a:schemeClr val="bg1"/>
          </a:solidFill>
        </p:spPr>
        <p:txBody>
          <a:bodyPr wrap="square" rtlCol="1">
            <a:spAutoFit/>
          </a:bodyPr>
          <a:lstStyle/>
          <a:p>
            <a:r>
              <a:rPr lang="he-IL" dirty="0" smtClean="0">
                <a:solidFill>
                  <a:srgbClr val="00B0F0"/>
                </a:solidFill>
                <a:latin typeface="Blender" panose="02020003050405020304" pitchFamily="18" charset="-79"/>
                <a:cs typeface="Blender" panose="02020003050405020304" pitchFamily="18" charset="-79"/>
              </a:rPr>
              <a:t>פריסות </a:t>
            </a:r>
            <a:r>
              <a:rPr lang="he-IL" dirty="0">
                <a:solidFill>
                  <a:srgbClr val="00B0F0"/>
                </a:solidFill>
                <a:latin typeface="Blender" panose="02020003050405020304" pitchFamily="18" charset="-79"/>
                <a:cs typeface="Blender" panose="02020003050405020304" pitchFamily="18" charset="-79"/>
              </a:rPr>
              <a:t>מטבחון עם סימון מיקום חומרי הגמר</a:t>
            </a:r>
          </a:p>
        </p:txBody>
      </p:sp>
      <p:pic>
        <p:nvPicPr>
          <p:cNvPr id="7" name="תמונה 6"/>
          <p:cNvPicPr>
            <a:picLocks noChangeAspect="1"/>
          </p:cNvPicPr>
          <p:nvPr/>
        </p:nvPicPr>
        <p:blipFill rotWithShape="1">
          <a:blip r:embed="rId2">
            <a:clrChange>
              <a:clrFrom>
                <a:srgbClr val="FFFFFF"/>
              </a:clrFrom>
              <a:clrTo>
                <a:srgbClr val="FFFFFF">
                  <a:alpha val="0"/>
                </a:srgbClr>
              </a:clrTo>
            </a:clrChange>
          </a:blip>
          <a:srcRect l="13224" t="77242" r="22038" b="9629"/>
          <a:stretch/>
        </p:blipFill>
        <p:spPr>
          <a:xfrm>
            <a:off x="4805810" y="2132856"/>
            <a:ext cx="3384376" cy="1296144"/>
          </a:xfrm>
          <a:prstGeom prst="rect">
            <a:avLst/>
          </a:prstGeom>
        </p:spPr>
      </p:pic>
      <p:pic>
        <p:nvPicPr>
          <p:cNvPr id="11" name="תמונה 10"/>
          <p:cNvPicPr>
            <a:picLocks noChangeAspect="1"/>
          </p:cNvPicPr>
          <p:nvPr/>
        </p:nvPicPr>
        <p:blipFill rotWithShape="1">
          <a:blip r:embed="rId2"/>
          <a:srcRect l="17087" t="17224" r="22162" b="55968"/>
          <a:stretch/>
        </p:blipFill>
        <p:spPr>
          <a:xfrm>
            <a:off x="6101954" y="3747089"/>
            <a:ext cx="2592289" cy="2160240"/>
          </a:xfrm>
          <a:prstGeom prst="rect">
            <a:avLst/>
          </a:prstGeom>
        </p:spPr>
      </p:pic>
      <p:sp>
        <p:nvSpPr>
          <p:cNvPr id="56" name="TextBox 55"/>
          <p:cNvSpPr txBox="1"/>
          <p:nvPr/>
        </p:nvSpPr>
        <p:spPr>
          <a:xfrm>
            <a:off x="7135339" y="5157192"/>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57" name="TextBox 56"/>
          <p:cNvSpPr txBox="1"/>
          <p:nvPr/>
        </p:nvSpPr>
        <p:spPr>
          <a:xfrm>
            <a:off x="6366619" y="4302388"/>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58" name="TextBox 57"/>
          <p:cNvSpPr txBox="1"/>
          <p:nvPr/>
        </p:nvSpPr>
        <p:spPr>
          <a:xfrm>
            <a:off x="7280915" y="3825334"/>
            <a:ext cx="262759" cy="292388"/>
          </a:xfrm>
          <a:prstGeom prst="rect">
            <a:avLst/>
          </a:prstGeom>
          <a:noFill/>
          <a:ln w="3175">
            <a:solidFill>
              <a:srgbClr val="014C94"/>
            </a:solidFill>
          </a:ln>
        </p:spPr>
        <p:txBody>
          <a:bodyPr wrap="square" rtlCol="1">
            <a:spAutoFit/>
          </a:bodyPr>
          <a:lstStyle/>
          <a:p>
            <a:pPr algn="ctr"/>
            <a:r>
              <a:rPr lang="he-IL" sz="1300" dirty="0">
                <a:latin typeface="Blender" panose="02020003050405020304" pitchFamily="18" charset="-79"/>
                <a:cs typeface="Blender" panose="02020003050405020304" pitchFamily="18" charset="-79"/>
              </a:rPr>
              <a:t>2</a:t>
            </a:r>
          </a:p>
        </p:txBody>
      </p:sp>
      <p:sp>
        <p:nvSpPr>
          <p:cNvPr id="59" name="TextBox 58"/>
          <p:cNvSpPr txBox="1"/>
          <p:nvPr/>
        </p:nvSpPr>
        <p:spPr>
          <a:xfrm>
            <a:off x="5487140" y="2198992"/>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60" name="TextBox 59"/>
          <p:cNvSpPr txBox="1"/>
          <p:nvPr/>
        </p:nvSpPr>
        <p:spPr>
          <a:xfrm>
            <a:off x="5950729" y="2774949"/>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cxnSp>
        <p:nvCxnSpPr>
          <p:cNvPr id="13" name="מחבר חץ ישר 12"/>
          <p:cNvCxnSpPr>
            <a:stCxn id="60" idx="3"/>
          </p:cNvCxnSpPr>
          <p:nvPr/>
        </p:nvCxnSpPr>
        <p:spPr>
          <a:xfrm>
            <a:off x="6213487" y="2921143"/>
            <a:ext cx="284510" cy="225174"/>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2" name="מחבר חץ ישר 61"/>
          <p:cNvCxnSpPr>
            <a:stCxn id="59" idx="3"/>
          </p:cNvCxnSpPr>
          <p:nvPr/>
        </p:nvCxnSpPr>
        <p:spPr>
          <a:xfrm>
            <a:off x="5749898" y="2345186"/>
            <a:ext cx="200830"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4" name="מחבר חץ ישר 63"/>
          <p:cNvCxnSpPr>
            <a:stCxn id="57" idx="3"/>
          </p:cNvCxnSpPr>
          <p:nvPr/>
        </p:nvCxnSpPr>
        <p:spPr>
          <a:xfrm>
            <a:off x="6629377" y="4448582"/>
            <a:ext cx="120648"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6" name="מחבר חץ ישר 65"/>
          <p:cNvCxnSpPr/>
          <p:nvPr/>
        </p:nvCxnSpPr>
        <p:spPr>
          <a:xfrm flipH="1">
            <a:off x="6894042" y="5303386"/>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cxnSp>
        <p:nvCxnSpPr>
          <p:cNvPr id="67" name="מחבר חץ ישר 66"/>
          <p:cNvCxnSpPr/>
          <p:nvPr/>
        </p:nvCxnSpPr>
        <p:spPr>
          <a:xfrm flipH="1">
            <a:off x="7092364" y="3971528"/>
            <a:ext cx="241297" cy="0"/>
          </a:xfrm>
          <a:prstGeom prst="straightConnector1">
            <a:avLst/>
          </a:prstGeom>
          <a:ln>
            <a:solidFill>
              <a:srgbClr val="014C94"/>
            </a:solidFill>
            <a:tailEnd type="triangle"/>
          </a:ln>
        </p:spPr>
        <p:style>
          <a:lnRef idx="1">
            <a:schemeClr val="accent1"/>
          </a:lnRef>
          <a:fillRef idx="0">
            <a:schemeClr val="accent1"/>
          </a:fillRef>
          <a:effectRef idx="0">
            <a:schemeClr val="accent1"/>
          </a:effectRef>
          <a:fontRef idx="minor">
            <a:schemeClr val="tx1"/>
          </a:fontRef>
        </p:style>
      </p:cxnSp>
      <p:grpSp>
        <p:nvGrpSpPr>
          <p:cNvPr id="68" name="קבוצה 67"/>
          <p:cNvGrpSpPr/>
          <p:nvPr/>
        </p:nvGrpSpPr>
        <p:grpSpPr>
          <a:xfrm>
            <a:off x="557337" y="908722"/>
            <a:ext cx="3818766" cy="2563195"/>
            <a:chOff x="560512" y="908721"/>
            <a:chExt cx="3024336" cy="2563195"/>
          </a:xfrm>
        </p:grpSpPr>
        <p:sp>
          <p:nvSpPr>
            <p:cNvPr id="69" name="מלבן 68"/>
            <p:cNvSpPr/>
            <p:nvPr/>
          </p:nvSpPr>
          <p:spPr>
            <a:xfrm>
              <a:off x="560512"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0" name="TextBox 69"/>
            <p:cNvSpPr txBox="1"/>
            <p:nvPr/>
          </p:nvSpPr>
          <p:spPr>
            <a:xfrm>
              <a:off x="632522" y="98072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1" name="TextBox 70"/>
            <p:cNvSpPr txBox="1"/>
            <p:nvPr/>
          </p:nvSpPr>
          <p:spPr>
            <a:xfrm>
              <a:off x="1713449"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1</a:t>
              </a:r>
            </a:p>
          </p:txBody>
        </p:sp>
        <p:sp>
          <p:nvSpPr>
            <p:cNvPr id="72" name="מלבן 71"/>
            <p:cNvSpPr/>
            <p:nvPr/>
          </p:nvSpPr>
          <p:spPr>
            <a:xfrm>
              <a:off x="2139675" y="90872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3" name="TextBox 72"/>
            <p:cNvSpPr txBox="1"/>
            <p:nvPr/>
          </p:nvSpPr>
          <p:spPr>
            <a:xfrm>
              <a:off x="2175888" y="980728"/>
              <a:ext cx="1086830"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4" name="TextBox 73"/>
            <p:cNvSpPr txBox="1"/>
            <p:nvPr/>
          </p:nvSpPr>
          <p:spPr>
            <a:xfrm>
              <a:off x="3292612" y="140595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2</a:t>
              </a:r>
            </a:p>
          </p:txBody>
        </p:sp>
        <p:sp>
          <p:nvSpPr>
            <p:cNvPr id="75" name="מלבן 74"/>
            <p:cNvSpPr/>
            <p:nvPr/>
          </p:nvSpPr>
          <p:spPr>
            <a:xfrm>
              <a:off x="560512"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6" name="TextBox 75"/>
            <p:cNvSpPr txBox="1"/>
            <p:nvPr/>
          </p:nvSpPr>
          <p:spPr>
            <a:xfrm>
              <a:off x="632522"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77" name="TextBox 76"/>
            <p:cNvSpPr txBox="1"/>
            <p:nvPr/>
          </p:nvSpPr>
          <p:spPr>
            <a:xfrm>
              <a:off x="1713449"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3</a:t>
              </a:r>
            </a:p>
          </p:txBody>
        </p:sp>
        <p:sp>
          <p:nvSpPr>
            <p:cNvPr id="78" name="מלבן 77"/>
            <p:cNvSpPr/>
            <p:nvPr/>
          </p:nvSpPr>
          <p:spPr>
            <a:xfrm>
              <a:off x="2139675" y="1780736"/>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79" name="TextBox 78"/>
            <p:cNvSpPr txBox="1"/>
            <p:nvPr/>
          </p:nvSpPr>
          <p:spPr>
            <a:xfrm>
              <a:off x="2211685" y="1852744"/>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0" name="TextBox 79"/>
            <p:cNvSpPr txBox="1"/>
            <p:nvPr/>
          </p:nvSpPr>
          <p:spPr>
            <a:xfrm>
              <a:off x="3292612" y="2277971"/>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4</a:t>
              </a:r>
            </a:p>
          </p:txBody>
        </p:sp>
        <p:sp>
          <p:nvSpPr>
            <p:cNvPr id="81" name="מלבן 80"/>
            <p:cNvSpPr/>
            <p:nvPr/>
          </p:nvSpPr>
          <p:spPr>
            <a:xfrm>
              <a:off x="2139675" y="2649082"/>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82" name="TextBox 81"/>
            <p:cNvSpPr txBox="1"/>
            <p:nvPr/>
          </p:nvSpPr>
          <p:spPr>
            <a:xfrm>
              <a:off x="2211683" y="2721089"/>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3" name="TextBox 82"/>
            <p:cNvSpPr txBox="1"/>
            <p:nvPr/>
          </p:nvSpPr>
          <p:spPr>
            <a:xfrm>
              <a:off x="3292611" y="3146317"/>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6</a:t>
              </a:r>
            </a:p>
          </p:txBody>
        </p:sp>
        <p:sp>
          <p:nvSpPr>
            <p:cNvPr id="84" name="מלבן 83"/>
            <p:cNvSpPr/>
            <p:nvPr/>
          </p:nvSpPr>
          <p:spPr>
            <a:xfrm>
              <a:off x="560512" y="2652751"/>
              <a:ext cx="1445173" cy="819165"/>
            </a:xfrm>
            <a:prstGeom prst="rect">
              <a:avLst/>
            </a:prstGeom>
            <a:noFill/>
            <a:ln>
              <a:solidFill>
                <a:srgbClr val="014C94"/>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00">
                <a:latin typeface="Blender" panose="02020003050405020304" pitchFamily="18" charset="-79"/>
                <a:cs typeface="Blender" panose="02020003050405020304" pitchFamily="18" charset="-79"/>
              </a:endParaRPr>
            </a:p>
          </p:txBody>
        </p:sp>
        <p:sp>
          <p:nvSpPr>
            <p:cNvPr id="85" name="TextBox 84"/>
            <p:cNvSpPr txBox="1"/>
            <p:nvPr/>
          </p:nvSpPr>
          <p:spPr>
            <a:xfrm>
              <a:off x="632520" y="2724758"/>
              <a:ext cx="1051035" cy="492443"/>
            </a:xfrm>
            <a:prstGeom prst="rect">
              <a:avLst/>
            </a:prstGeom>
            <a:noFill/>
          </p:spPr>
          <p:txBody>
            <a:bodyPr wrap="square" rtlCol="1">
              <a:spAutoFit/>
            </a:bodyPr>
            <a:lstStyle/>
            <a:p>
              <a:r>
                <a:rPr lang="he-IL" sz="1300" dirty="0">
                  <a:solidFill>
                    <a:srgbClr val="00B0F0"/>
                  </a:solidFill>
                  <a:latin typeface="Blender" panose="02020003050405020304" pitchFamily="18" charset="-79"/>
                  <a:cs typeface="Blender" panose="02020003050405020304" pitchFamily="18" charset="-79"/>
                </a:rPr>
                <a:t>צילום איכותי של חומר הגמר</a:t>
              </a:r>
            </a:p>
          </p:txBody>
        </p:sp>
        <p:sp>
          <p:nvSpPr>
            <p:cNvPr id="86" name="TextBox 85"/>
            <p:cNvSpPr txBox="1"/>
            <p:nvPr/>
          </p:nvSpPr>
          <p:spPr>
            <a:xfrm>
              <a:off x="1713448" y="3149986"/>
              <a:ext cx="262759" cy="292388"/>
            </a:xfrm>
            <a:prstGeom prst="rect">
              <a:avLst/>
            </a:prstGeom>
            <a:noFill/>
            <a:ln w="3175">
              <a:solidFill>
                <a:srgbClr val="014C94"/>
              </a:solidFill>
            </a:ln>
          </p:spPr>
          <p:txBody>
            <a:bodyPr wrap="square" rtlCol="1">
              <a:spAutoFit/>
            </a:bodyPr>
            <a:lstStyle/>
            <a:p>
              <a:pPr algn="ctr"/>
              <a:r>
                <a:rPr lang="he-IL" sz="1300" dirty="0">
                  <a:solidFill>
                    <a:srgbClr val="014C94"/>
                  </a:solidFill>
                  <a:latin typeface="Blender" panose="02020003050405020304" pitchFamily="18" charset="-79"/>
                  <a:cs typeface="Blender" panose="02020003050405020304" pitchFamily="18" charset="-79"/>
                </a:rPr>
                <a:t>5</a:t>
              </a:r>
            </a:p>
          </p:txBody>
        </p:sp>
      </p:grpSp>
      <p:sp>
        <p:nvSpPr>
          <p:cNvPr id="40" name="TextBox 39"/>
          <p:cNvSpPr txBox="1"/>
          <p:nvPr/>
        </p:nvSpPr>
        <p:spPr>
          <a:xfrm>
            <a:off x="8661090" y="3014194"/>
            <a:ext cx="753231" cy="369332"/>
          </a:xfrm>
          <a:prstGeom prst="rect">
            <a:avLst/>
          </a:prstGeom>
          <a:solidFill>
            <a:schemeClr val="bg1"/>
          </a:solidFill>
        </p:spPr>
        <p:txBody>
          <a:bodyPr wrap="square" rtlCol="1">
            <a:spAutoFit/>
          </a:bodyPr>
          <a:lstStyle/>
          <a:p>
            <a:r>
              <a:rPr lang="he-IL" dirty="0" smtClean="0">
                <a:solidFill>
                  <a:srgbClr val="00B0F0"/>
                </a:solidFill>
                <a:latin typeface="Blender" panose="02020003050405020304" pitchFamily="18" charset="-79"/>
                <a:cs typeface="Blender" panose="02020003050405020304" pitchFamily="18" charset="-79"/>
              </a:rPr>
              <a:t>תכנית</a:t>
            </a:r>
            <a:endParaRPr lang="he-IL" dirty="0">
              <a:solidFill>
                <a:srgbClr val="00B0F0"/>
              </a:solidFill>
              <a:latin typeface="Blender" panose="02020003050405020304" pitchFamily="18" charset="-79"/>
              <a:cs typeface="Blender" panose="02020003050405020304" pitchFamily="18" charset="-79"/>
            </a:endParaRPr>
          </a:p>
        </p:txBody>
      </p:sp>
      <p:sp>
        <p:nvSpPr>
          <p:cNvPr id="41" name="TextBox 40"/>
          <p:cNvSpPr txBox="1"/>
          <p:nvPr/>
        </p:nvSpPr>
        <p:spPr>
          <a:xfrm>
            <a:off x="8517073" y="5517232"/>
            <a:ext cx="969256" cy="369332"/>
          </a:xfrm>
          <a:prstGeom prst="rect">
            <a:avLst/>
          </a:prstGeom>
          <a:solidFill>
            <a:schemeClr val="bg1"/>
          </a:solidFill>
        </p:spPr>
        <p:txBody>
          <a:bodyPr wrap="square" rtlCol="1">
            <a:spAutoFit/>
          </a:bodyPr>
          <a:lstStyle/>
          <a:p>
            <a:r>
              <a:rPr lang="he-IL" dirty="0" smtClean="0">
                <a:solidFill>
                  <a:srgbClr val="00B0F0"/>
                </a:solidFill>
                <a:latin typeface="Blender" panose="02020003050405020304" pitchFamily="18" charset="-79"/>
                <a:cs typeface="Blender" panose="02020003050405020304" pitchFamily="18" charset="-79"/>
              </a:rPr>
              <a:t>פריסות</a:t>
            </a:r>
            <a:endParaRPr lang="he-IL" dirty="0">
              <a:solidFill>
                <a:srgbClr val="00B0F0"/>
              </a:solidFill>
              <a:latin typeface="Blender" panose="02020003050405020304" pitchFamily="18" charset="-79"/>
              <a:cs typeface="Blender" panose="02020003050405020304" pitchFamily="18" charset="-79"/>
            </a:endParaRPr>
          </a:p>
        </p:txBody>
      </p:sp>
    </p:spTree>
    <p:extLst>
      <p:ext uri="{BB962C8B-B14F-4D97-AF65-F5344CB8AC3E}">
        <p14:creationId xmlns:p14="http://schemas.microsoft.com/office/powerpoint/2010/main" val="527498215"/>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13784</TotalTime>
  <Words>884</Words>
  <Application>Microsoft Office PowerPoint</Application>
  <PresentationFormat>מותאם אישית</PresentationFormat>
  <Paragraphs>178</Paragraphs>
  <Slides>14</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14</vt:i4>
      </vt:variant>
    </vt:vector>
  </HeadingPairs>
  <TitlesOfParts>
    <vt:vector size="20" baseType="lpstr">
      <vt:lpstr>Arial</vt:lpstr>
      <vt:lpstr>Blender</vt:lpstr>
      <vt:lpstr>Calibri</vt:lpstr>
      <vt:lpstr>Times New Roman</vt:lpstr>
      <vt:lpstr>Verdana</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תודה!</vt:lpstr>
    </vt:vector>
  </TitlesOfParts>
  <Company>Tel-Aviv Municipality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פיילוט הכנת תכניות עיצוב</dc:title>
  <dc:creator>גיא בלטר</dc:creator>
  <cp:lastModifiedBy>יסמין אבישר - מנהלת פרוייקטים</cp:lastModifiedBy>
  <cp:revision>1277</cp:revision>
  <cp:lastPrinted>2025-04-24T08:32:38Z</cp:lastPrinted>
  <dcterms:created xsi:type="dcterms:W3CDTF">2016-10-27T11:49:57Z</dcterms:created>
  <dcterms:modified xsi:type="dcterms:W3CDTF">2025-04-28T09:42:41Z</dcterms:modified>
</cp:coreProperties>
</file>